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9" r:id="rId4"/>
    <p:sldId id="260" r:id="rId5"/>
    <p:sldId id="258" r:id="rId6"/>
    <p:sldId id="257" r:id="rId7"/>
    <p:sldId id="263" r:id="rId8"/>
    <p:sldId id="262" r:id="rId9"/>
    <p:sldId id="267" r:id="rId10"/>
    <p:sldId id="269" r:id="rId11"/>
    <p:sldId id="265" r:id="rId12"/>
    <p:sldId id="286" r:id="rId13"/>
    <p:sldId id="266" r:id="rId14"/>
    <p:sldId id="272" r:id="rId15"/>
    <p:sldId id="282" r:id="rId16"/>
    <p:sldId id="283" r:id="rId17"/>
    <p:sldId id="264" r:id="rId18"/>
    <p:sldId id="273" r:id="rId19"/>
    <p:sldId id="274" r:id="rId20"/>
    <p:sldId id="275" r:id="rId21"/>
    <p:sldId id="276" r:id="rId22"/>
    <p:sldId id="277" r:id="rId23"/>
    <p:sldId id="278" r:id="rId24"/>
    <p:sldId id="279" r:id="rId25"/>
    <p:sldId id="280" r:id="rId26"/>
    <p:sldId id="281" r:id="rId27"/>
    <p:sldId id="284" r:id="rId28"/>
    <p:sldId id="285" r:id="rId29"/>
  </p:sldIdLst>
  <p:sldSz cx="12192000" cy="6858000"/>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38" autoAdjust="0"/>
    <p:restoredTop sz="94660"/>
  </p:normalViewPr>
  <p:slideViewPr>
    <p:cSldViewPr snapToGrid="0">
      <p:cViewPr>
        <p:scale>
          <a:sx n="125" d="100"/>
          <a:sy n="125" d="100"/>
        </p:scale>
        <p:origin x="-31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373D6086-9049-427D-BD22-4009E4D416D4}" type="datetimeFigureOut">
              <a:rPr lang="es-ES" smtClean="0"/>
              <a:t>01/12/2023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291195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73D6086-9049-427D-BD22-4009E4D416D4}" type="datetimeFigureOut">
              <a:rPr lang="es-ES" smtClean="0"/>
              <a:t>01/12/2023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1061656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73D6086-9049-427D-BD22-4009E4D416D4}" type="datetimeFigureOut">
              <a:rPr lang="es-ES" smtClean="0"/>
              <a:t>01/12/2023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158161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73D6086-9049-427D-BD22-4009E4D416D4}" type="datetimeFigureOut">
              <a:rPr lang="es-ES" smtClean="0"/>
              <a:t>01/12/2023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1550564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73D6086-9049-427D-BD22-4009E4D416D4}" type="datetimeFigureOut">
              <a:rPr lang="es-ES" smtClean="0"/>
              <a:t>01/12/2023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352323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373D6086-9049-427D-BD22-4009E4D416D4}" type="datetimeFigureOut">
              <a:rPr lang="es-ES" smtClean="0"/>
              <a:t>01/12/2023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152428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373D6086-9049-427D-BD22-4009E4D416D4}" type="datetimeFigureOut">
              <a:rPr lang="es-ES" smtClean="0"/>
              <a:t>01/12/2023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104476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373D6086-9049-427D-BD22-4009E4D416D4}" type="datetimeFigureOut">
              <a:rPr lang="es-ES" smtClean="0"/>
              <a:t>01/12/2023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344571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73D6086-9049-427D-BD22-4009E4D416D4}" type="datetimeFigureOut">
              <a:rPr lang="es-ES" smtClean="0"/>
              <a:t>01/12/2023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1885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73D6086-9049-427D-BD22-4009E4D416D4}" type="datetimeFigureOut">
              <a:rPr lang="es-ES" smtClean="0"/>
              <a:t>01/12/2023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261132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73D6086-9049-427D-BD22-4009E4D416D4}" type="datetimeFigureOut">
              <a:rPr lang="es-ES" smtClean="0"/>
              <a:t>01/12/2023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C027797-80AC-4F4C-A193-076B5858974A}" type="slidenum">
              <a:rPr lang="es-ES" smtClean="0"/>
              <a:t>‹Nº›</a:t>
            </a:fld>
            <a:endParaRPr lang="es-ES"/>
          </a:p>
        </p:txBody>
      </p:sp>
    </p:spTree>
    <p:extLst>
      <p:ext uri="{BB962C8B-B14F-4D97-AF65-F5344CB8AC3E}">
        <p14:creationId xmlns:p14="http://schemas.microsoft.com/office/powerpoint/2010/main" val="30445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D6086-9049-427D-BD22-4009E4D416D4}" type="datetimeFigureOut">
              <a:rPr lang="es-ES" smtClean="0"/>
              <a:t>01/12/2023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27797-80AC-4F4C-A193-076B5858974A}" type="slidenum">
              <a:rPr lang="es-ES" smtClean="0"/>
              <a:t>‹Nº›</a:t>
            </a:fld>
            <a:endParaRPr lang="es-ES"/>
          </a:p>
        </p:txBody>
      </p:sp>
    </p:spTree>
    <p:extLst>
      <p:ext uri="{BB962C8B-B14F-4D97-AF65-F5344CB8AC3E}">
        <p14:creationId xmlns:p14="http://schemas.microsoft.com/office/powerpoint/2010/main" val="597855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5740"/>
          <a:stretch/>
        </p:blipFill>
        <p:spPr>
          <a:xfrm>
            <a:off x="7286325" y="-9625"/>
            <a:ext cx="4905676" cy="6867625"/>
          </a:xfrm>
          <a:prstGeom prst="rect">
            <a:avLst/>
          </a:prstGeom>
        </p:spPr>
      </p:pic>
      <p:sp>
        <p:nvSpPr>
          <p:cNvPr id="2" name="Título 1"/>
          <p:cNvSpPr>
            <a:spLocks noGrp="1"/>
          </p:cNvSpPr>
          <p:nvPr>
            <p:ph type="ctrTitle"/>
          </p:nvPr>
        </p:nvSpPr>
        <p:spPr>
          <a:xfrm>
            <a:off x="1060662" y="2843928"/>
            <a:ext cx="5453058" cy="570126"/>
          </a:xfrm>
        </p:spPr>
        <p:txBody>
          <a:bodyPr>
            <a:normAutofit/>
          </a:bodyPr>
          <a:lstStyle/>
          <a:p>
            <a:r>
              <a:rPr lang="es-ES" sz="2000" kern="2000" spc="1200" dirty="0">
                <a:solidFill>
                  <a:schemeClr val="bg1">
                    <a:lumMod val="50000"/>
                  </a:schemeClr>
                </a:solidFill>
                <a:latin typeface="Playfair Display"/>
                <a:cs typeface="Times New Roman" panose="02020603050405020304" pitchFamily="18" charset="0"/>
              </a:rPr>
              <a:t>BODEGAS VILANO</a:t>
            </a:r>
          </a:p>
        </p:txBody>
      </p:sp>
      <p:sp>
        <p:nvSpPr>
          <p:cNvPr id="3" name="Subtítulo 2"/>
          <p:cNvSpPr>
            <a:spLocks noGrp="1"/>
          </p:cNvSpPr>
          <p:nvPr>
            <p:ph type="subTitle" idx="1"/>
          </p:nvPr>
        </p:nvSpPr>
        <p:spPr>
          <a:xfrm>
            <a:off x="2812458" y="3680346"/>
            <a:ext cx="1949465" cy="356135"/>
          </a:xfrm>
        </p:spPr>
        <p:txBody>
          <a:bodyPr>
            <a:normAutofit fontScale="92500" lnSpcReduction="20000"/>
          </a:bodyPr>
          <a:lstStyle/>
          <a:p>
            <a:r>
              <a:rPr lang="es-ES" dirty="0">
                <a:solidFill>
                  <a:schemeClr val="bg1">
                    <a:lumMod val="50000"/>
                  </a:schemeClr>
                </a:solidFill>
                <a:latin typeface="Playfair Display"/>
              </a:rPr>
              <a:t>SINCE</a:t>
            </a:r>
            <a:r>
              <a:rPr lang="es-ES" dirty="0">
                <a:latin typeface="Playfair Display"/>
              </a:rPr>
              <a:t> </a:t>
            </a:r>
            <a:r>
              <a:rPr lang="es-ES" dirty="0">
                <a:solidFill>
                  <a:schemeClr val="bg1">
                    <a:lumMod val="50000"/>
                  </a:schemeClr>
                </a:solidFill>
                <a:latin typeface="Playfair Display"/>
              </a:rPr>
              <a:t>1957</a:t>
            </a:r>
            <a:endParaRPr lang="es-ES" sz="1800" dirty="0">
              <a:solidFill>
                <a:schemeClr val="bg1">
                  <a:lumMod val="50000"/>
                </a:schemeClr>
              </a:solidFill>
              <a:latin typeface="Playfair Display"/>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570" y="722685"/>
            <a:ext cx="2121243" cy="212124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022" y="4302774"/>
            <a:ext cx="1300343" cy="1840658"/>
          </a:xfrm>
          <a:prstGeom prst="rect">
            <a:avLst/>
          </a:prstGeom>
        </p:spPr>
      </p:pic>
    </p:spTree>
    <p:extLst>
      <p:ext uri="{BB962C8B-B14F-4D97-AF65-F5344CB8AC3E}">
        <p14:creationId xmlns:p14="http://schemas.microsoft.com/office/powerpoint/2010/main" val="3419767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19184" b="10612"/>
          <a:stretch/>
        </p:blipFill>
        <p:spPr>
          <a:xfrm>
            <a:off x="10020916" y="5109881"/>
            <a:ext cx="1695307" cy="1652465"/>
          </a:xfrm>
          <a:prstGeom prst="rect">
            <a:avLst/>
          </a:prstGeom>
        </p:spPr>
      </p:pic>
      <p:sp>
        <p:nvSpPr>
          <p:cNvPr id="2" name="Título 1"/>
          <p:cNvSpPr>
            <a:spLocks noGrp="1"/>
          </p:cNvSpPr>
          <p:nvPr>
            <p:ph type="title"/>
          </p:nvPr>
        </p:nvSpPr>
        <p:spPr>
          <a:xfrm>
            <a:off x="571187" y="805684"/>
            <a:ext cx="5899238" cy="306475"/>
          </a:xfrm>
          <a:noFill/>
          <a:effectLst>
            <a:reflection blurRad="6350" stA="50000" endA="300" endPos="55000" dir="5400000" sy="-100000" algn="bl" rotWithShape="0"/>
          </a:effectLst>
        </p:spPr>
        <p:txBody>
          <a:bodyPr>
            <a:normAutofit fontScale="90000"/>
          </a:bodyPr>
          <a:lstStyle/>
          <a:p>
            <a:r>
              <a:rPr lang="es-ES" dirty="0">
                <a:latin typeface="+mn-lt"/>
                <a:cs typeface="Adobe Devanagari" panose="02040503050201020203" pitchFamily="18" charset="0"/>
              </a:rPr>
              <a:t>TERRA INCOGNITA </a:t>
            </a:r>
            <a:r>
              <a:rPr lang="es-ES" sz="3600" dirty="0">
                <a:solidFill>
                  <a:schemeClr val="bg1">
                    <a:lumMod val="50000"/>
                  </a:schemeClr>
                </a:solidFill>
                <a:latin typeface="+mn-lt"/>
                <a:cs typeface="Adobe Devanagari" panose="02040503050201020203" pitchFamily="18" charset="0"/>
              </a:rPr>
              <a:t>OLD VINES</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173" y="1112159"/>
            <a:ext cx="2548336" cy="5468345"/>
          </a:xfrm>
          <a:prstGeom prst="rect">
            <a:avLst/>
          </a:prstGeom>
        </p:spPr>
      </p:pic>
      <p:sp>
        <p:nvSpPr>
          <p:cNvPr id="5" name="Marcador de contenido 4"/>
          <p:cNvSpPr>
            <a:spLocks noGrp="1"/>
          </p:cNvSpPr>
          <p:nvPr>
            <p:ph idx="1"/>
          </p:nvPr>
        </p:nvSpPr>
        <p:spPr>
          <a:xfrm>
            <a:off x="511170" y="1859310"/>
            <a:ext cx="5817912" cy="4577349"/>
          </a:xfrm>
          <a:noFill/>
        </p:spPr>
        <p:txBody>
          <a:bodyPr>
            <a:noAutofit/>
          </a:bodyPr>
          <a:lstStyle/>
          <a:p>
            <a:r>
              <a:rPr lang="es-ES" sz="1400" b="1" dirty="0">
                <a:solidFill>
                  <a:schemeClr val="bg1">
                    <a:lumMod val="50000"/>
                  </a:schemeClr>
                </a:solidFill>
              </a:rPr>
              <a:t>VINTAGE </a:t>
            </a:r>
            <a:r>
              <a:rPr lang="es-ES" sz="1400" dirty="0">
                <a:solidFill>
                  <a:schemeClr val="bg1">
                    <a:lumMod val="50000"/>
                  </a:schemeClr>
                </a:solidFill>
              </a:rPr>
              <a:t>2019</a:t>
            </a:r>
          </a:p>
          <a:p>
            <a:r>
              <a:rPr lang="en-US" sz="1400" b="1" dirty="0">
                <a:solidFill>
                  <a:schemeClr val="bg1">
                    <a:lumMod val="50000"/>
                  </a:schemeClr>
                </a:solidFill>
              </a:rPr>
              <a:t>APELLATION: </a:t>
            </a:r>
            <a:r>
              <a:rPr lang="en-US" sz="1400" dirty="0">
                <a:solidFill>
                  <a:schemeClr val="bg1">
                    <a:lumMod val="50000"/>
                  </a:schemeClr>
                </a:solidFill>
              </a:rPr>
              <a:t>D.O. RIBERA DEL DUERO</a:t>
            </a:r>
          </a:p>
          <a:p>
            <a:r>
              <a:rPr lang="en-US" sz="1400" b="1" dirty="0">
                <a:solidFill>
                  <a:schemeClr val="bg1">
                    <a:lumMod val="50000"/>
                  </a:schemeClr>
                </a:solidFill>
              </a:rPr>
              <a:t>GRAPE VARIETY: </a:t>
            </a:r>
            <a:r>
              <a:rPr lang="en-US" sz="1400" dirty="0">
                <a:solidFill>
                  <a:schemeClr val="bg1">
                    <a:lumMod val="50000"/>
                  </a:schemeClr>
                </a:solidFill>
              </a:rPr>
              <a:t>100% TINTA FINA, </a:t>
            </a:r>
          </a:p>
          <a:p>
            <a:r>
              <a:rPr lang="en-US" sz="1400" b="1" dirty="0">
                <a:solidFill>
                  <a:schemeClr val="bg1">
                    <a:lumMod val="50000"/>
                  </a:schemeClr>
                </a:solidFill>
              </a:rPr>
              <a:t>SERVING TEMPERATURE: </a:t>
            </a:r>
            <a:r>
              <a:rPr lang="en-US" sz="1400" dirty="0">
                <a:solidFill>
                  <a:schemeClr val="bg1">
                    <a:lumMod val="50000"/>
                  </a:schemeClr>
                </a:solidFill>
              </a:rPr>
              <a:t>16- 18ºC.</a:t>
            </a:r>
          </a:p>
          <a:p>
            <a:pPr algn="just"/>
            <a:r>
              <a:rPr lang="en-US" sz="1400" b="1" dirty="0">
                <a:solidFill>
                  <a:schemeClr val="bg1">
                    <a:lumMod val="50000"/>
                  </a:schemeClr>
                </a:solidFill>
              </a:rPr>
              <a:t>WINEMAKING: </a:t>
            </a:r>
            <a:r>
              <a:rPr lang="en-GB" sz="1400" dirty="0">
                <a:solidFill>
                  <a:schemeClr val="bg1">
                    <a:lumMod val="50000"/>
                  </a:schemeClr>
                </a:solidFill>
              </a:rPr>
              <a:t>Handpicked harvest of centenary vineyards. Fermentation in small stainless steel tanks and malolactic fermentation in new French oak barrels. Aged for 22 months in French oak barrels and 12 months in the bottle.</a:t>
            </a:r>
            <a:endParaRPr lang="en-US" sz="1400" dirty="0">
              <a:solidFill>
                <a:schemeClr val="bg1">
                  <a:lumMod val="50000"/>
                </a:schemeClr>
              </a:solidFill>
            </a:endParaRPr>
          </a:p>
          <a:p>
            <a:pPr algn="just"/>
            <a:r>
              <a:rPr lang="en-US" sz="1400" b="1" dirty="0">
                <a:solidFill>
                  <a:schemeClr val="bg1">
                    <a:lumMod val="50000"/>
                  </a:schemeClr>
                </a:solidFill>
              </a:rPr>
              <a:t>TASTING NOTES: </a:t>
            </a:r>
            <a:r>
              <a:rPr lang="en-GB" sz="1400" dirty="0">
                <a:solidFill>
                  <a:schemeClr val="bg1">
                    <a:lumMod val="50000"/>
                  </a:schemeClr>
                </a:solidFill>
              </a:rPr>
              <a:t>Ripe red cherry </a:t>
            </a:r>
            <a:r>
              <a:rPr lang="en-GB" sz="1400" dirty="0" err="1">
                <a:solidFill>
                  <a:schemeClr val="bg1">
                    <a:lumMod val="50000"/>
                  </a:schemeClr>
                </a:solidFill>
              </a:rPr>
              <a:t>color</a:t>
            </a:r>
            <a:r>
              <a:rPr lang="en-GB" sz="1400" dirty="0">
                <a:solidFill>
                  <a:schemeClr val="bg1">
                    <a:lumMod val="50000"/>
                  </a:schemeClr>
                </a:solidFill>
              </a:rPr>
              <a:t> with garnet-</a:t>
            </a:r>
            <a:r>
              <a:rPr lang="en-GB" sz="1400" dirty="0" err="1">
                <a:solidFill>
                  <a:schemeClr val="bg1">
                    <a:lumMod val="50000"/>
                  </a:schemeClr>
                </a:solidFill>
              </a:rPr>
              <a:t>colored</a:t>
            </a:r>
            <a:r>
              <a:rPr lang="en-GB" sz="1400" dirty="0">
                <a:solidFill>
                  <a:schemeClr val="bg1">
                    <a:lumMod val="50000"/>
                  </a:schemeClr>
                </a:solidFill>
              </a:rPr>
              <a:t> rim, dense and opaque. Intense on the nose, exhibits a nice bouquet of candied black fruits and spices like star anise, clove and vanilla blended with slightly toasted nuances from its ageing in oak barrels. Lovely in the mouth, meaty and yummy with velvety and sweet tannins, long finish. The most representative expression of the truly character of Ribera de Duero wines. Wide drinking window.</a:t>
            </a:r>
            <a:endParaRPr lang="en-US" sz="1400" dirty="0">
              <a:solidFill>
                <a:schemeClr val="bg1">
                  <a:lumMod val="50000"/>
                </a:schemeClr>
              </a:solidFill>
            </a:endParaRPr>
          </a:p>
        </p:txBody>
      </p:sp>
      <p:sp>
        <p:nvSpPr>
          <p:cNvPr id="10" name="Marcador de contenido 4"/>
          <p:cNvSpPr txBox="1">
            <a:spLocks/>
          </p:cNvSpPr>
          <p:nvPr/>
        </p:nvSpPr>
        <p:spPr>
          <a:xfrm>
            <a:off x="8769216" y="254478"/>
            <a:ext cx="2591929" cy="4204448"/>
          </a:xfrm>
          <a:prstGeom prst="rect">
            <a:avLst/>
          </a:prstGeom>
          <a:no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Font typeface="Arial" panose="020B0604020202020204" pitchFamily="34" charset="0"/>
              <a:buNone/>
            </a:pPr>
            <a:r>
              <a:rPr lang="es-ES" sz="1200" b="1" dirty="0">
                <a:solidFill>
                  <a:prstClr val="black"/>
                </a:solidFill>
              </a:rPr>
              <a:t>AWARDS &amp; RATINGS</a:t>
            </a:r>
          </a:p>
          <a:p>
            <a:pPr>
              <a:lnSpc>
                <a:spcPct val="100000"/>
              </a:lnSpc>
              <a:spcBef>
                <a:spcPts val="400"/>
              </a:spcBef>
            </a:pPr>
            <a:r>
              <a:rPr lang="es-ES" sz="1100" b="1" dirty="0">
                <a:solidFill>
                  <a:schemeClr val="tx1">
                    <a:lumMod val="50000"/>
                    <a:lumOff val="50000"/>
                  </a:schemeClr>
                </a:solidFill>
              </a:rPr>
              <a:t>VINTAGE 2020</a:t>
            </a:r>
          </a:p>
          <a:p>
            <a:pPr marL="0" indent="0">
              <a:lnSpc>
                <a:spcPct val="100000"/>
              </a:lnSpc>
              <a:spcBef>
                <a:spcPts val="400"/>
              </a:spcBef>
              <a:buNone/>
            </a:pPr>
            <a:r>
              <a:rPr lang="es-ES" sz="1100" b="1" dirty="0">
                <a:solidFill>
                  <a:schemeClr val="tx1">
                    <a:lumMod val="50000"/>
                    <a:lumOff val="50000"/>
                  </a:schemeClr>
                </a:solidFill>
              </a:rPr>
              <a:t>94p</a:t>
            </a:r>
            <a:r>
              <a:rPr lang="es-ES" sz="1100" dirty="0">
                <a:solidFill>
                  <a:schemeClr val="tx1">
                    <a:lumMod val="50000"/>
                    <a:lumOff val="50000"/>
                  </a:schemeClr>
                </a:solidFill>
              </a:rPr>
              <a:t> Mikel </a:t>
            </a:r>
            <a:r>
              <a:rPr lang="es-ES" sz="1100" dirty="0" err="1">
                <a:solidFill>
                  <a:schemeClr val="tx1">
                    <a:lumMod val="50000"/>
                    <a:lumOff val="50000"/>
                  </a:schemeClr>
                </a:solidFill>
              </a:rPr>
              <a:t>Huidn</a:t>
            </a:r>
            <a:endParaRPr lang="es-ES" sz="1100" dirty="0">
              <a:solidFill>
                <a:schemeClr val="tx1">
                  <a:lumMod val="50000"/>
                  <a:lumOff val="50000"/>
                </a:schemeClr>
              </a:solidFill>
            </a:endParaRPr>
          </a:p>
          <a:p>
            <a:pPr marL="0" indent="0">
              <a:lnSpc>
                <a:spcPct val="100000"/>
              </a:lnSpc>
              <a:spcBef>
                <a:spcPts val="200"/>
              </a:spcBef>
              <a:buNone/>
            </a:pPr>
            <a:r>
              <a:rPr lang="es-ES" sz="1100" b="1" dirty="0">
                <a:solidFill>
                  <a:schemeClr val="tx1">
                    <a:lumMod val="50000"/>
                    <a:lumOff val="50000"/>
                  </a:schemeClr>
                </a:solidFill>
              </a:rPr>
              <a:t>92p </a:t>
            </a:r>
            <a:r>
              <a:rPr lang="es-ES" sz="1100" dirty="0">
                <a:solidFill>
                  <a:schemeClr val="tx1">
                    <a:lumMod val="50000"/>
                    <a:lumOff val="50000"/>
                  </a:schemeClr>
                </a:solidFill>
              </a:rPr>
              <a:t>James </a:t>
            </a:r>
            <a:r>
              <a:rPr lang="es-ES" sz="1100" dirty="0" err="1">
                <a:solidFill>
                  <a:schemeClr val="tx1">
                    <a:lumMod val="50000"/>
                    <a:lumOff val="50000"/>
                  </a:schemeClr>
                </a:solidFill>
              </a:rPr>
              <a:t>Suckling</a:t>
            </a:r>
            <a:endParaRPr lang="es-ES" sz="1100" dirty="0">
              <a:solidFill>
                <a:schemeClr val="tx1">
                  <a:lumMod val="50000"/>
                  <a:lumOff val="50000"/>
                </a:schemeClr>
              </a:solidFill>
            </a:endParaRPr>
          </a:p>
          <a:p>
            <a:pPr marL="0" indent="0">
              <a:lnSpc>
                <a:spcPct val="100000"/>
              </a:lnSpc>
              <a:spcBef>
                <a:spcPts val="0"/>
              </a:spcBef>
              <a:buNone/>
            </a:pPr>
            <a:r>
              <a:rPr lang="en-GB" sz="1100" b="1" dirty="0">
                <a:solidFill>
                  <a:schemeClr val="tx1">
                    <a:lumMod val="50000"/>
                    <a:lumOff val="50000"/>
                  </a:schemeClr>
                </a:solidFill>
              </a:rPr>
              <a:t>93p </a:t>
            </a:r>
            <a:r>
              <a:rPr lang="en-GB" sz="1100" dirty="0">
                <a:solidFill>
                  <a:schemeClr val="tx1">
                    <a:lumMod val="50000"/>
                    <a:lumOff val="50000"/>
                  </a:schemeClr>
                </a:solidFill>
              </a:rPr>
              <a:t>vvWINE.CH</a:t>
            </a:r>
          </a:p>
          <a:p>
            <a:pPr marL="0" indent="0">
              <a:lnSpc>
                <a:spcPct val="100000"/>
              </a:lnSpc>
              <a:spcBef>
                <a:spcPts val="200"/>
              </a:spcBef>
              <a:buFont typeface="Arial" panose="020B0604020202020204" pitchFamily="34" charset="0"/>
              <a:buNone/>
            </a:pPr>
            <a:r>
              <a:rPr lang="es-ES" sz="1100" b="1" dirty="0">
                <a:solidFill>
                  <a:schemeClr val="bg1">
                    <a:lumMod val="50000"/>
                  </a:schemeClr>
                </a:solidFill>
              </a:rPr>
              <a:t>93p </a:t>
            </a:r>
            <a:r>
              <a:rPr lang="es-ES" sz="1100" dirty="0">
                <a:solidFill>
                  <a:schemeClr val="bg1">
                    <a:lumMod val="50000"/>
                  </a:schemeClr>
                </a:solidFill>
              </a:rPr>
              <a:t>Gardini Notes</a:t>
            </a:r>
          </a:p>
          <a:p>
            <a:pPr marL="0" indent="0">
              <a:lnSpc>
                <a:spcPct val="100000"/>
              </a:lnSpc>
              <a:spcBef>
                <a:spcPts val="200"/>
              </a:spcBef>
              <a:buFont typeface="Arial" panose="020B0604020202020204" pitchFamily="34" charset="0"/>
              <a:buNone/>
            </a:pPr>
            <a:r>
              <a:rPr lang="es-ES" sz="1100" b="1" dirty="0">
                <a:solidFill>
                  <a:schemeClr val="bg1">
                    <a:lumMod val="50000"/>
                  </a:schemeClr>
                </a:solidFill>
              </a:rPr>
              <a:t>92p </a:t>
            </a:r>
            <a:r>
              <a:rPr lang="es-ES" sz="1100" dirty="0">
                <a:solidFill>
                  <a:schemeClr val="bg1">
                    <a:lumMod val="50000"/>
                  </a:schemeClr>
                </a:solidFill>
              </a:rPr>
              <a:t>Gilbert &amp; Gaillard</a:t>
            </a:r>
          </a:p>
          <a:p>
            <a:pPr marL="0" indent="0">
              <a:lnSpc>
                <a:spcPct val="100000"/>
              </a:lnSpc>
              <a:spcBef>
                <a:spcPts val="200"/>
              </a:spcBef>
              <a:buFont typeface="Arial" panose="020B0604020202020204" pitchFamily="34" charset="0"/>
              <a:buNone/>
            </a:pPr>
            <a:r>
              <a:rPr lang="es-ES" sz="1100" b="1" dirty="0">
                <a:solidFill>
                  <a:schemeClr val="bg1">
                    <a:lumMod val="50000"/>
                  </a:schemeClr>
                </a:solidFill>
              </a:rPr>
              <a:t>92p </a:t>
            </a:r>
            <a:r>
              <a:rPr lang="es-ES" sz="1100" dirty="0" err="1">
                <a:solidFill>
                  <a:schemeClr val="bg1">
                    <a:lumMod val="50000"/>
                  </a:schemeClr>
                </a:solidFill>
              </a:rPr>
              <a:t>Vertdevin</a:t>
            </a:r>
            <a:r>
              <a:rPr lang="es-ES" sz="1100" dirty="0">
                <a:solidFill>
                  <a:schemeClr val="bg1">
                    <a:lumMod val="50000"/>
                  </a:schemeClr>
                </a:solidFill>
              </a:rPr>
              <a:t> Magazine</a:t>
            </a:r>
          </a:p>
          <a:p>
            <a:pPr marL="0" indent="0">
              <a:lnSpc>
                <a:spcPct val="100000"/>
              </a:lnSpc>
              <a:spcBef>
                <a:spcPts val="200"/>
              </a:spcBef>
              <a:buNone/>
            </a:pPr>
            <a:r>
              <a:rPr lang="es-ES" sz="1100" b="1" dirty="0">
                <a:solidFill>
                  <a:schemeClr val="bg1">
                    <a:lumMod val="50000"/>
                  </a:schemeClr>
                </a:solidFill>
              </a:rPr>
              <a:t>90p </a:t>
            </a:r>
            <a:r>
              <a:rPr lang="es-ES" sz="1100" dirty="0">
                <a:solidFill>
                  <a:schemeClr val="bg1">
                    <a:lumMod val="50000"/>
                  </a:schemeClr>
                </a:solidFill>
              </a:rPr>
              <a:t>TASTINGS(</a:t>
            </a:r>
            <a:r>
              <a:rPr lang="es-ES" sz="1100" dirty="0" err="1">
                <a:solidFill>
                  <a:schemeClr val="bg1">
                    <a:lumMod val="50000"/>
                  </a:schemeClr>
                </a:solidFill>
              </a:rPr>
              <a:t>Beverage</a:t>
            </a:r>
            <a:r>
              <a:rPr lang="es-ES" sz="1100" dirty="0">
                <a:solidFill>
                  <a:schemeClr val="bg1">
                    <a:lumMod val="50000"/>
                  </a:schemeClr>
                </a:solidFill>
              </a:rPr>
              <a:t> </a:t>
            </a:r>
            <a:r>
              <a:rPr lang="es-ES" sz="1100" dirty="0" err="1">
                <a:solidFill>
                  <a:schemeClr val="bg1">
                    <a:lumMod val="50000"/>
                  </a:schemeClr>
                </a:solidFill>
              </a:rPr>
              <a:t>Tasting</a:t>
            </a:r>
            <a:r>
              <a:rPr lang="es-ES" sz="1100" dirty="0">
                <a:solidFill>
                  <a:schemeClr val="bg1">
                    <a:lumMod val="50000"/>
                  </a:schemeClr>
                </a:solidFill>
              </a:rPr>
              <a:t> </a:t>
            </a:r>
            <a:r>
              <a:rPr lang="es-ES" sz="1100" dirty="0" err="1">
                <a:solidFill>
                  <a:schemeClr val="bg1">
                    <a:lumMod val="50000"/>
                  </a:schemeClr>
                </a:solidFill>
              </a:rPr>
              <a:t>Institute</a:t>
            </a:r>
            <a:r>
              <a:rPr lang="es-ES" sz="1100" dirty="0">
                <a:solidFill>
                  <a:schemeClr val="bg1">
                    <a:lumMod val="50000"/>
                  </a:schemeClr>
                </a:solidFill>
              </a:rPr>
              <a:t>)</a:t>
            </a:r>
          </a:p>
          <a:p>
            <a:pPr>
              <a:lnSpc>
                <a:spcPct val="100000"/>
              </a:lnSpc>
              <a:spcBef>
                <a:spcPts val="400"/>
              </a:spcBef>
            </a:pPr>
            <a:r>
              <a:rPr lang="es-ES" sz="1100" b="1" dirty="0">
                <a:solidFill>
                  <a:schemeClr val="tx1">
                    <a:lumMod val="50000"/>
                    <a:lumOff val="50000"/>
                  </a:schemeClr>
                </a:solidFill>
              </a:rPr>
              <a:t>VINTAGE 2019</a:t>
            </a:r>
          </a:p>
          <a:p>
            <a:pPr marL="0" indent="0">
              <a:lnSpc>
                <a:spcPct val="100000"/>
              </a:lnSpc>
              <a:spcBef>
                <a:spcPts val="400"/>
              </a:spcBef>
              <a:buFont typeface="Arial" panose="020B0604020202020204" pitchFamily="34" charset="0"/>
              <a:buNone/>
            </a:pPr>
            <a:r>
              <a:rPr lang="es-ES" sz="1100" b="1" dirty="0">
                <a:solidFill>
                  <a:prstClr val="black">
                    <a:lumMod val="50000"/>
                    <a:lumOff val="50000"/>
                  </a:prstClr>
                </a:solidFill>
              </a:rPr>
              <a:t>95p</a:t>
            </a:r>
            <a:r>
              <a:rPr lang="es-ES" sz="1100" dirty="0">
                <a:solidFill>
                  <a:prstClr val="black">
                    <a:lumMod val="50000"/>
                    <a:lumOff val="50000"/>
                  </a:prstClr>
                </a:solidFill>
              </a:rPr>
              <a:t> Guía Vivir el Vino</a:t>
            </a:r>
          </a:p>
          <a:p>
            <a:pPr marL="0" indent="0">
              <a:lnSpc>
                <a:spcPct val="100000"/>
              </a:lnSpc>
              <a:spcBef>
                <a:spcPts val="200"/>
              </a:spcBef>
              <a:buFont typeface="Arial" panose="020B0604020202020204" pitchFamily="34" charset="0"/>
              <a:buNone/>
            </a:pPr>
            <a:r>
              <a:rPr lang="es-ES" sz="1100" b="1" dirty="0">
                <a:solidFill>
                  <a:prstClr val="black">
                    <a:lumMod val="50000"/>
                    <a:lumOff val="50000"/>
                  </a:prstClr>
                </a:solidFill>
              </a:rPr>
              <a:t>93p </a:t>
            </a:r>
            <a:r>
              <a:rPr lang="es-ES" sz="1100" dirty="0">
                <a:solidFill>
                  <a:prstClr val="black">
                    <a:lumMod val="50000"/>
                    <a:lumOff val="50000"/>
                  </a:prstClr>
                </a:solidFill>
              </a:rPr>
              <a:t>Tastings</a:t>
            </a:r>
          </a:p>
          <a:p>
            <a:pPr marL="0" indent="0">
              <a:lnSpc>
                <a:spcPct val="100000"/>
              </a:lnSpc>
              <a:spcBef>
                <a:spcPts val="200"/>
              </a:spcBef>
              <a:buFont typeface="Arial" panose="020B0604020202020204" pitchFamily="34" charset="0"/>
              <a:buNone/>
            </a:pPr>
            <a:r>
              <a:rPr lang="es-ES" sz="1100" b="1" dirty="0">
                <a:solidFill>
                  <a:prstClr val="black">
                    <a:lumMod val="50000"/>
                    <a:lumOff val="50000"/>
                  </a:prstClr>
                </a:solidFill>
              </a:rPr>
              <a:t>93p </a:t>
            </a:r>
            <a:r>
              <a:rPr lang="es-ES" sz="1100" dirty="0" err="1">
                <a:solidFill>
                  <a:prstClr val="black">
                    <a:lumMod val="50000"/>
                    <a:lumOff val="50000"/>
                  </a:prstClr>
                </a:solidFill>
              </a:rPr>
              <a:t>Vertde</a:t>
            </a:r>
            <a:r>
              <a:rPr lang="es-ES" sz="1100" dirty="0">
                <a:solidFill>
                  <a:prstClr val="black">
                    <a:lumMod val="50000"/>
                    <a:lumOff val="50000"/>
                  </a:prstClr>
                </a:solidFill>
              </a:rPr>
              <a:t> </a:t>
            </a:r>
            <a:r>
              <a:rPr lang="es-ES" sz="1100" dirty="0" err="1">
                <a:solidFill>
                  <a:prstClr val="black">
                    <a:lumMod val="50000"/>
                    <a:lumOff val="50000"/>
                  </a:prstClr>
                </a:solidFill>
              </a:rPr>
              <a:t>Vin</a:t>
            </a:r>
            <a:r>
              <a:rPr lang="es-ES" sz="1100" dirty="0">
                <a:solidFill>
                  <a:prstClr val="black">
                    <a:lumMod val="50000"/>
                    <a:lumOff val="50000"/>
                  </a:prstClr>
                </a:solidFill>
              </a:rPr>
              <a:t> Magazine</a:t>
            </a:r>
          </a:p>
          <a:p>
            <a:pPr marL="0" indent="0">
              <a:lnSpc>
                <a:spcPct val="100000"/>
              </a:lnSpc>
              <a:spcBef>
                <a:spcPts val="200"/>
              </a:spcBef>
              <a:buFont typeface="Arial" panose="020B0604020202020204" pitchFamily="34" charset="0"/>
              <a:buNone/>
            </a:pPr>
            <a:r>
              <a:rPr lang="es-ES" sz="1100" b="1" dirty="0">
                <a:solidFill>
                  <a:schemeClr val="tx1">
                    <a:lumMod val="50000"/>
                    <a:lumOff val="50000"/>
                  </a:schemeClr>
                </a:solidFill>
              </a:rPr>
              <a:t>92p </a:t>
            </a:r>
            <a:r>
              <a:rPr lang="es-ES" sz="1100" dirty="0" err="1">
                <a:solidFill>
                  <a:schemeClr val="tx1">
                    <a:lumMod val="50000"/>
                    <a:lumOff val="50000"/>
                  </a:schemeClr>
                </a:solidFill>
              </a:rPr>
              <a:t>Wine</a:t>
            </a:r>
            <a:r>
              <a:rPr lang="es-ES" sz="1100" dirty="0">
                <a:solidFill>
                  <a:schemeClr val="tx1">
                    <a:lumMod val="50000"/>
                    <a:lumOff val="50000"/>
                  </a:schemeClr>
                </a:solidFill>
              </a:rPr>
              <a:t> &amp; </a:t>
            </a:r>
            <a:r>
              <a:rPr lang="es-ES" sz="1100" dirty="0" err="1">
                <a:solidFill>
                  <a:schemeClr val="tx1">
                    <a:lumMod val="50000"/>
                    <a:lumOff val="50000"/>
                  </a:schemeClr>
                </a:solidFill>
              </a:rPr>
              <a:t>Spirits</a:t>
            </a:r>
            <a:endParaRPr lang="es-ES" sz="1100" dirty="0">
              <a:solidFill>
                <a:schemeClr val="tx1">
                  <a:lumMod val="50000"/>
                  <a:lumOff val="50000"/>
                </a:schemeClr>
              </a:solidFill>
            </a:endParaRPr>
          </a:p>
          <a:p>
            <a:pPr marL="0" indent="0">
              <a:lnSpc>
                <a:spcPct val="100000"/>
              </a:lnSpc>
              <a:spcBef>
                <a:spcPts val="200"/>
              </a:spcBef>
              <a:buFont typeface="Arial" panose="020B0604020202020204" pitchFamily="34" charset="0"/>
              <a:buNone/>
            </a:pPr>
            <a:r>
              <a:rPr lang="es-ES" sz="1100" b="1" dirty="0">
                <a:solidFill>
                  <a:prstClr val="black">
                    <a:lumMod val="50000"/>
                    <a:lumOff val="50000"/>
                  </a:prstClr>
                </a:solidFill>
              </a:rPr>
              <a:t>92p </a:t>
            </a:r>
            <a:r>
              <a:rPr lang="es-ES" sz="1100" dirty="0">
                <a:solidFill>
                  <a:prstClr val="black">
                    <a:lumMod val="50000"/>
                    <a:lumOff val="50000"/>
                  </a:prstClr>
                </a:solidFill>
              </a:rPr>
              <a:t>vvWine.ch</a:t>
            </a:r>
          </a:p>
          <a:p>
            <a:pPr marL="0" indent="0">
              <a:lnSpc>
                <a:spcPct val="100000"/>
              </a:lnSpc>
              <a:spcBef>
                <a:spcPts val="200"/>
              </a:spcBef>
              <a:buFont typeface="Arial" panose="020B0604020202020204" pitchFamily="34" charset="0"/>
              <a:buNone/>
            </a:pPr>
            <a:r>
              <a:rPr lang="es-ES" sz="1100" b="1" dirty="0">
                <a:solidFill>
                  <a:prstClr val="black">
                    <a:lumMod val="50000"/>
                    <a:lumOff val="50000"/>
                  </a:prstClr>
                </a:solidFill>
              </a:rPr>
              <a:t>92p </a:t>
            </a:r>
            <a:r>
              <a:rPr lang="es-ES" sz="1100" dirty="0">
                <a:solidFill>
                  <a:prstClr val="black">
                    <a:lumMod val="50000"/>
                    <a:lumOff val="50000"/>
                  </a:prstClr>
                </a:solidFill>
              </a:rPr>
              <a:t>Guía </a:t>
            </a:r>
            <a:r>
              <a:rPr lang="es-ES" sz="1100" dirty="0" err="1">
                <a:solidFill>
                  <a:prstClr val="black">
                    <a:lumMod val="50000"/>
                    <a:lumOff val="50000"/>
                  </a:prstClr>
                </a:solidFill>
              </a:rPr>
              <a:t>Peñín</a:t>
            </a:r>
            <a:endParaRPr lang="es-ES" sz="1100" dirty="0">
              <a:solidFill>
                <a:prstClr val="black">
                  <a:lumMod val="50000"/>
                  <a:lumOff val="50000"/>
                </a:prstClr>
              </a:solidFill>
            </a:endParaRPr>
          </a:p>
          <a:p>
            <a:pPr marL="0" indent="0">
              <a:lnSpc>
                <a:spcPct val="100000"/>
              </a:lnSpc>
              <a:spcBef>
                <a:spcPts val="200"/>
              </a:spcBef>
              <a:buFont typeface="Arial" panose="020B0604020202020204" pitchFamily="34" charset="0"/>
              <a:buNone/>
            </a:pPr>
            <a:r>
              <a:rPr lang="es-ES" sz="1100" b="1" dirty="0">
                <a:solidFill>
                  <a:schemeClr val="tx1">
                    <a:lumMod val="50000"/>
                    <a:lumOff val="50000"/>
                  </a:schemeClr>
                </a:solidFill>
              </a:rPr>
              <a:t>92p </a:t>
            </a:r>
            <a:r>
              <a:rPr lang="es-ES" sz="1100" dirty="0">
                <a:solidFill>
                  <a:schemeClr val="tx1">
                    <a:lumMod val="50000"/>
                    <a:lumOff val="50000"/>
                  </a:schemeClr>
                </a:solidFill>
              </a:rPr>
              <a:t>Gilbert Gaillard</a:t>
            </a:r>
            <a:endParaRPr lang="es-ES" sz="1100" dirty="0">
              <a:solidFill>
                <a:prstClr val="black">
                  <a:lumMod val="50000"/>
                  <a:lumOff val="50000"/>
                </a:prstClr>
              </a:solidFill>
            </a:endParaRPr>
          </a:p>
          <a:p>
            <a:pPr marL="0" lvl="0" indent="0">
              <a:lnSpc>
                <a:spcPct val="100000"/>
              </a:lnSpc>
              <a:spcBef>
                <a:spcPts val="200"/>
              </a:spcBef>
              <a:buNone/>
            </a:pPr>
            <a:r>
              <a:rPr lang="es-ES" sz="1100" b="1" dirty="0">
                <a:solidFill>
                  <a:prstClr val="black">
                    <a:lumMod val="50000"/>
                    <a:lumOff val="50000"/>
                  </a:prstClr>
                </a:solidFill>
              </a:rPr>
              <a:t>91p </a:t>
            </a:r>
            <a:r>
              <a:rPr lang="es-ES" sz="1100" dirty="0">
                <a:solidFill>
                  <a:prstClr val="black">
                    <a:lumMod val="50000"/>
                    <a:lumOff val="50000"/>
                  </a:prstClr>
                </a:solidFill>
              </a:rPr>
              <a:t>Wine </a:t>
            </a:r>
            <a:r>
              <a:rPr lang="es-ES" sz="1100" dirty="0" err="1">
                <a:solidFill>
                  <a:prstClr val="black">
                    <a:lumMod val="50000"/>
                    <a:lumOff val="50000"/>
                  </a:prstClr>
                </a:solidFill>
              </a:rPr>
              <a:t>Aling</a:t>
            </a:r>
            <a:r>
              <a:rPr lang="es-ES" sz="1100" dirty="0">
                <a:solidFill>
                  <a:prstClr val="black">
                    <a:lumMod val="50000"/>
                    <a:lumOff val="50000"/>
                  </a:prstClr>
                </a:solidFill>
              </a:rPr>
              <a:t> </a:t>
            </a:r>
            <a:r>
              <a:rPr lang="es-ES" sz="1100" dirty="0" err="1">
                <a:solidFill>
                  <a:prstClr val="black">
                    <a:lumMod val="50000"/>
                    <a:lumOff val="50000"/>
                  </a:prstClr>
                </a:solidFill>
              </a:rPr>
              <a:t>Canada</a:t>
            </a:r>
            <a:endParaRPr lang="es-ES" sz="1100" dirty="0">
              <a:solidFill>
                <a:prstClr val="black">
                  <a:lumMod val="50000"/>
                  <a:lumOff val="50000"/>
                </a:prstClr>
              </a:solidFill>
            </a:endParaRPr>
          </a:p>
          <a:p>
            <a:pPr marL="0" lvl="0" indent="0">
              <a:lnSpc>
                <a:spcPct val="100000"/>
              </a:lnSpc>
              <a:spcBef>
                <a:spcPts val="200"/>
              </a:spcBef>
              <a:buNone/>
            </a:pPr>
            <a:r>
              <a:rPr lang="es-ES" sz="1100" b="1" dirty="0">
                <a:solidFill>
                  <a:prstClr val="black">
                    <a:lumMod val="50000"/>
                    <a:lumOff val="50000"/>
                  </a:prstClr>
                </a:solidFill>
              </a:rPr>
              <a:t>91p </a:t>
            </a:r>
            <a:r>
              <a:rPr lang="es-ES" sz="1100" dirty="0">
                <a:solidFill>
                  <a:prstClr val="black">
                    <a:lumMod val="50000"/>
                    <a:lumOff val="50000"/>
                  </a:prstClr>
                </a:solidFill>
              </a:rPr>
              <a:t>Raymond Chan </a:t>
            </a:r>
            <a:r>
              <a:rPr lang="es-ES" sz="1100" dirty="0" err="1">
                <a:solidFill>
                  <a:prstClr val="black">
                    <a:lumMod val="50000"/>
                    <a:lumOff val="50000"/>
                  </a:prstClr>
                </a:solidFill>
              </a:rPr>
              <a:t>Wine</a:t>
            </a:r>
            <a:r>
              <a:rPr lang="es-ES" sz="1100" dirty="0">
                <a:solidFill>
                  <a:prstClr val="black">
                    <a:lumMod val="50000"/>
                    <a:lumOff val="50000"/>
                  </a:prstClr>
                </a:solidFill>
              </a:rPr>
              <a:t> </a:t>
            </a:r>
            <a:r>
              <a:rPr lang="es-ES" sz="1100" dirty="0" err="1">
                <a:solidFill>
                  <a:prstClr val="black">
                    <a:lumMod val="50000"/>
                    <a:lumOff val="50000"/>
                  </a:prstClr>
                </a:solidFill>
              </a:rPr>
              <a:t>Reviews</a:t>
            </a:r>
            <a:endParaRPr lang="es-ES" sz="1100" dirty="0">
              <a:solidFill>
                <a:prstClr val="black">
                  <a:lumMod val="50000"/>
                  <a:lumOff val="50000"/>
                </a:prstClr>
              </a:solidFill>
            </a:endParaRPr>
          </a:p>
          <a:p>
            <a:pPr marL="0" lvl="0" indent="0">
              <a:lnSpc>
                <a:spcPct val="100000"/>
              </a:lnSpc>
              <a:spcBef>
                <a:spcPts val="200"/>
              </a:spcBef>
              <a:buNone/>
            </a:pPr>
            <a:r>
              <a:rPr lang="es-ES" sz="1100" b="1" dirty="0">
                <a:solidFill>
                  <a:prstClr val="black">
                    <a:lumMod val="50000"/>
                    <a:lumOff val="50000"/>
                  </a:prstClr>
                </a:solidFill>
              </a:rPr>
              <a:t>90p </a:t>
            </a:r>
            <a:r>
              <a:rPr lang="es-ES" sz="1100" dirty="0" err="1">
                <a:solidFill>
                  <a:prstClr val="black">
                    <a:lumMod val="50000"/>
                    <a:lumOff val="50000"/>
                  </a:prstClr>
                </a:solidFill>
              </a:rPr>
              <a:t>Wines</a:t>
            </a:r>
            <a:r>
              <a:rPr lang="es-ES" sz="1100" dirty="0">
                <a:solidFill>
                  <a:prstClr val="black">
                    <a:lumMod val="50000"/>
                    <a:lumOff val="50000"/>
                  </a:prstClr>
                </a:solidFill>
              </a:rPr>
              <a:t> </a:t>
            </a:r>
            <a:r>
              <a:rPr lang="es-ES" sz="1100" dirty="0" err="1">
                <a:solidFill>
                  <a:prstClr val="black">
                    <a:lumMod val="50000"/>
                    <a:lumOff val="50000"/>
                  </a:prstClr>
                </a:solidFill>
              </a:rPr>
              <a:t>Critic</a:t>
            </a:r>
            <a:r>
              <a:rPr lang="es-ES" sz="1100" dirty="0">
                <a:solidFill>
                  <a:prstClr val="black">
                    <a:lumMod val="50000"/>
                    <a:lumOff val="50000"/>
                  </a:prstClr>
                </a:solidFill>
              </a:rPr>
              <a:t> </a:t>
            </a:r>
            <a:r>
              <a:rPr lang="es-ES" sz="1100" dirty="0" err="1">
                <a:solidFill>
                  <a:prstClr val="black">
                    <a:lumMod val="50000"/>
                    <a:lumOff val="50000"/>
                  </a:prstClr>
                </a:solidFill>
              </a:rPr>
              <a:t>Raffaele</a:t>
            </a:r>
            <a:r>
              <a:rPr lang="es-ES" sz="1100" dirty="0">
                <a:solidFill>
                  <a:prstClr val="black">
                    <a:lumMod val="50000"/>
                    <a:lumOff val="50000"/>
                  </a:prstClr>
                </a:solidFill>
              </a:rPr>
              <a:t> </a:t>
            </a:r>
            <a:r>
              <a:rPr lang="es-ES" sz="1100" dirty="0" err="1">
                <a:solidFill>
                  <a:prstClr val="black">
                    <a:lumMod val="50000"/>
                    <a:lumOff val="50000"/>
                  </a:prstClr>
                </a:solidFill>
              </a:rPr>
              <a:t>Vecchione</a:t>
            </a:r>
            <a:endParaRPr lang="es-ES" sz="1100" dirty="0">
              <a:solidFill>
                <a:prstClr val="black">
                  <a:lumMod val="50000"/>
                  <a:lumOff val="50000"/>
                </a:prstClr>
              </a:solidFill>
            </a:endParaRPr>
          </a:p>
          <a:p>
            <a:pPr marL="0" lvl="0" indent="0">
              <a:lnSpc>
                <a:spcPct val="100000"/>
              </a:lnSpc>
              <a:spcBef>
                <a:spcPts val="200"/>
              </a:spcBef>
              <a:buNone/>
            </a:pPr>
            <a:r>
              <a:rPr lang="es-ES" sz="1100" b="1" dirty="0">
                <a:solidFill>
                  <a:prstClr val="black">
                    <a:lumMod val="50000"/>
                    <a:lumOff val="50000"/>
                  </a:prstClr>
                </a:solidFill>
              </a:rPr>
              <a:t>90p </a:t>
            </a:r>
            <a:r>
              <a:rPr lang="es-ES" sz="1100" dirty="0">
                <a:solidFill>
                  <a:prstClr val="black">
                    <a:lumMod val="50000"/>
                    <a:lumOff val="50000"/>
                  </a:prstClr>
                </a:solidFill>
              </a:rPr>
              <a:t>Andreas </a:t>
            </a:r>
            <a:r>
              <a:rPr lang="es-ES" sz="1100" dirty="0" err="1">
                <a:solidFill>
                  <a:prstClr val="black">
                    <a:lumMod val="50000"/>
                    <a:lumOff val="50000"/>
                  </a:prstClr>
                </a:solidFill>
              </a:rPr>
              <a:t>Larsson-Tasted</a:t>
            </a:r>
            <a:endParaRPr lang="es-ES" sz="1100" dirty="0">
              <a:solidFill>
                <a:prstClr val="black"/>
              </a:solidFill>
            </a:endParaRPr>
          </a:p>
        </p:txBody>
      </p:sp>
      <p:sp>
        <p:nvSpPr>
          <p:cNvPr id="11" name="Marcador de contenido 4"/>
          <p:cNvSpPr txBox="1">
            <a:spLocks/>
          </p:cNvSpPr>
          <p:nvPr/>
        </p:nvSpPr>
        <p:spPr>
          <a:xfrm>
            <a:off x="8591145" y="4622611"/>
            <a:ext cx="1953173" cy="105935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200" b="1" dirty="0"/>
              <a:t>STANDARD PACKAGING</a:t>
            </a:r>
          </a:p>
          <a:p>
            <a:pPr marL="0" indent="0" algn="just">
              <a:spcBef>
                <a:spcPts val="800"/>
              </a:spcBef>
              <a:buFont typeface="Arial" panose="020B0604020202020204" pitchFamily="34" charset="0"/>
              <a:buNone/>
            </a:pPr>
            <a:r>
              <a:rPr lang="en-US" sz="1100" dirty="0">
                <a:solidFill>
                  <a:schemeClr val="tx1">
                    <a:lumMod val="50000"/>
                    <a:lumOff val="50000"/>
                  </a:schemeClr>
                </a:solidFill>
              </a:rPr>
              <a:t>Bottle size 75cl </a:t>
            </a:r>
          </a:p>
          <a:p>
            <a:pPr marL="0" indent="0">
              <a:spcBef>
                <a:spcPts val="200"/>
              </a:spcBef>
              <a:buFont typeface="Arial" panose="020B0604020202020204" pitchFamily="34" charset="0"/>
              <a:buNone/>
            </a:pPr>
            <a:r>
              <a:rPr lang="en-US" sz="1050" dirty="0">
                <a:solidFill>
                  <a:schemeClr val="tx1">
                    <a:lumMod val="50000"/>
                    <a:lumOff val="50000"/>
                  </a:schemeClr>
                </a:solidFill>
              </a:rPr>
              <a:t>Cartons of 6 bottles. </a:t>
            </a:r>
          </a:p>
          <a:p>
            <a:pPr marL="0" indent="0">
              <a:spcBef>
                <a:spcPts val="200"/>
              </a:spcBef>
              <a:buFont typeface="Arial" panose="020B0604020202020204" pitchFamily="34" charset="0"/>
              <a:buNone/>
            </a:pPr>
            <a:r>
              <a:rPr lang="en-US" sz="1050" dirty="0">
                <a:solidFill>
                  <a:schemeClr val="tx1">
                    <a:lumMod val="50000"/>
                    <a:lumOff val="50000"/>
                  </a:schemeClr>
                </a:solidFill>
              </a:rPr>
              <a:t>70 cartons per Euro pallet</a:t>
            </a:r>
            <a:endParaRPr lang="es-ES" sz="1050" dirty="0">
              <a:solidFill>
                <a:schemeClr val="tx1">
                  <a:lumMod val="50000"/>
                  <a:lumOff val="50000"/>
                </a:schemeClr>
              </a:solidFill>
            </a:endParaRPr>
          </a:p>
        </p:txBody>
      </p:sp>
      <p:sp>
        <p:nvSpPr>
          <p:cNvPr id="12" name="Rectángulo 11"/>
          <p:cNvSpPr/>
          <p:nvPr/>
        </p:nvSpPr>
        <p:spPr>
          <a:xfrm flipV="1">
            <a:off x="577562" y="1448128"/>
            <a:ext cx="637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Rectángulo 13"/>
          <p:cNvSpPr/>
          <p:nvPr/>
        </p:nvSpPr>
        <p:spPr>
          <a:xfrm>
            <a:off x="8647502" y="4517909"/>
            <a:ext cx="271707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5" name="Rectángulo 14"/>
          <p:cNvSpPr/>
          <p:nvPr/>
        </p:nvSpPr>
        <p:spPr>
          <a:xfrm>
            <a:off x="8484512" y="291023"/>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2744" y="303243"/>
            <a:ext cx="766475" cy="749933"/>
          </a:xfrm>
          <a:prstGeom prst="rect">
            <a:avLst/>
          </a:prstGeom>
        </p:spPr>
      </p:pic>
    </p:spTree>
    <p:extLst>
      <p:ext uri="{BB962C8B-B14F-4D97-AF65-F5344CB8AC3E}">
        <p14:creationId xmlns:p14="http://schemas.microsoft.com/office/powerpoint/2010/main" val="3764121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7D90D0A-EE21-8341-1A73-B975CA6EC45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31" y="0"/>
            <a:ext cx="12190737" cy="6858000"/>
          </a:xfrm>
          <a:prstGeom prst="rect">
            <a:avLst/>
          </a:prstGeom>
        </p:spPr>
      </p:pic>
      <p:sp>
        <p:nvSpPr>
          <p:cNvPr id="13" name="Rectángulo 12"/>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sp>
        <p:nvSpPr>
          <p:cNvPr id="16" name="Rectángulo 15"/>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2144841" y="6386763"/>
            <a:ext cx="3600000"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620201" y="471449"/>
            <a:ext cx="36000" cy="49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98" y="5566166"/>
            <a:ext cx="1376059" cy="856597"/>
          </a:xfrm>
          <a:prstGeom prst="rect">
            <a:avLst/>
          </a:prstGeom>
        </p:spPr>
      </p:pic>
    </p:spTree>
    <p:extLst>
      <p:ext uri="{BB962C8B-B14F-4D97-AF65-F5344CB8AC3E}">
        <p14:creationId xmlns:p14="http://schemas.microsoft.com/office/powerpoint/2010/main" val="2907548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6585" y="776194"/>
            <a:ext cx="5532788" cy="306475"/>
          </a:xfrm>
          <a:noFill/>
          <a:effectLst>
            <a:reflection blurRad="6350" stA="50000" endA="300" endPos="55000" dir="5400000" sy="-100000" algn="bl" rotWithShape="0"/>
          </a:effectLst>
        </p:spPr>
        <p:txBody>
          <a:bodyPr>
            <a:normAutofit fontScale="90000"/>
          </a:bodyPr>
          <a:lstStyle/>
          <a:p>
            <a:r>
              <a:rPr lang="es-ES" dirty="0">
                <a:latin typeface="+mn-lt"/>
                <a:cs typeface="Adobe Devanagari" panose="02040503050201020203" pitchFamily="18" charset="0"/>
              </a:rPr>
              <a:t>LA BARAJA </a:t>
            </a:r>
            <a:r>
              <a:rPr lang="es-ES" sz="3600" dirty="0">
                <a:solidFill>
                  <a:schemeClr val="bg1">
                    <a:lumMod val="50000"/>
                  </a:schemeClr>
                </a:solidFill>
                <a:latin typeface="+mn-lt"/>
                <a:cs typeface="Adobe Devanagari" panose="02040503050201020203" pitchFamily="18" charset="0"/>
              </a:rPr>
              <a:t>GODELLO</a:t>
            </a:r>
          </a:p>
        </p:txBody>
      </p:sp>
      <p:sp>
        <p:nvSpPr>
          <p:cNvPr id="5" name="Marcador de contenido 4"/>
          <p:cNvSpPr>
            <a:spLocks noGrp="1"/>
          </p:cNvSpPr>
          <p:nvPr>
            <p:ph idx="1"/>
          </p:nvPr>
        </p:nvSpPr>
        <p:spPr>
          <a:xfrm>
            <a:off x="511169" y="1859310"/>
            <a:ext cx="6212359" cy="4375521"/>
          </a:xfrm>
          <a:noFill/>
        </p:spPr>
        <p:txBody>
          <a:bodyPr>
            <a:noAutofit/>
          </a:bodyPr>
          <a:lstStyle/>
          <a:p>
            <a:r>
              <a:rPr lang="es-ES" sz="1400" b="1" dirty="0">
                <a:solidFill>
                  <a:schemeClr val="bg1">
                    <a:lumMod val="50000"/>
                  </a:schemeClr>
                </a:solidFill>
              </a:rPr>
              <a:t>VINTAGE </a:t>
            </a:r>
            <a:r>
              <a:rPr lang="es-ES" sz="1400" dirty="0">
                <a:solidFill>
                  <a:schemeClr val="bg1">
                    <a:lumMod val="50000"/>
                  </a:schemeClr>
                </a:solidFill>
              </a:rPr>
              <a:t>2022</a:t>
            </a:r>
          </a:p>
          <a:p>
            <a:r>
              <a:rPr lang="en-US" sz="1400" b="1" dirty="0">
                <a:solidFill>
                  <a:schemeClr val="bg1">
                    <a:lumMod val="50000"/>
                  </a:schemeClr>
                </a:solidFill>
              </a:rPr>
              <a:t>APELLATION: </a:t>
            </a:r>
            <a:r>
              <a:rPr lang="en-US" sz="1400" dirty="0">
                <a:solidFill>
                  <a:schemeClr val="bg1">
                    <a:lumMod val="50000"/>
                  </a:schemeClr>
                </a:solidFill>
              </a:rPr>
              <a:t>D.O</a:t>
            </a:r>
            <a:r>
              <a:rPr lang="en-US" sz="1400" b="1" dirty="0">
                <a:solidFill>
                  <a:schemeClr val="bg1">
                    <a:lumMod val="50000"/>
                  </a:schemeClr>
                </a:solidFill>
              </a:rPr>
              <a:t> </a:t>
            </a:r>
            <a:r>
              <a:rPr lang="en-US" sz="1400" dirty="0">
                <a:solidFill>
                  <a:schemeClr val="bg1">
                    <a:lumMod val="50000"/>
                  </a:schemeClr>
                </a:solidFill>
              </a:rPr>
              <a:t>VALDEORRAS</a:t>
            </a:r>
          </a:p>
          <a:p>
            <a:r>
              <a:rPr lang="en-US" sz="1400" b="1" dirty="0">
                <a:solidFill>
                  <a:schemeClr val="bg1">
                    <a:lumMod val="50000"/>
                  </a:schemeClr>
                </a:solidFill>
              </a:rPr>
              <a:t>GRAPE VARIETY: </a:t>
            </a:r>
            <a:r>
              <a:rPr lang="en-US" sz="1400" dirty="0">
                <a:solidFill>
                  <a:schemeClr val="bg1">
                    <a:lumMod val="50000"/>
                  </a:schemeClr>
                </a:solidFill>
              </a:rPr>
              <a:t>100% GODELLO</a:t>
            </a:r>
          </a:p>
          <a:p>
            <a:pPr algn="just"/>
            <a:r>
              <a:rPr lang="en-US" sz="1400" b="1" dirty="0">
                <a:solidFill>
                  <a:schemeClr val="bg1">
                    <a:lumMod val="50000"/>
                  </a:schemeClr>
                </a:solidFill>
              </a:rPr>
              <a:t>WINEMAKING: </a:t>
            </a:r>
            <a:r>
              <a:rPr lang="en-GB" sz="1400" dirty="0">
                <a:solidFill>
                  <a:schemeClr val="bg1">
                    <a:lumMod val="50000"/>
                  </a:schemeClr>
                </a:solidFill>
              </a:rPr>
              <a:t>Made with the most select grapes of the Godello variety from the municipality of Entoma (Orense, Valdeorras), from shallow and poor soils, mostly clay-ferrous and with slate.</a:t>
            </a:r>
          </a:p>
          <a:p>
            <a:pPr algn="just"/>
            <a:r>
              <a:rPr lang="en-US" sz="1400" b="1" dirty="0">
                <a:solidFill>
                  <a:schemeClr val="bg1">
                    <a:lumMod val="50000"/>
                  </a:schemeClr>
                </a:solidFill>
              </a:rPr>
              <a:t>TASTING NOTES:</a:t>
            </a:r>
            <a:r>
              <a:rPr lang="en-GB" sz="1400" dirty="0">
                <a:solidFill>
                  <a:schemeClr val="bg1">
                    <a:lumMod val="50000"/>
                  </a:schemeClr>
                </a:solidFill>
              </a:rPr>
              <a:t>This is an elegant and full-bodied aging and battonage, aged for five months in French oak barrels from selected cooperages that give it a unique character and taste on the palate. It has an attractive lemon yellow colour with a steely rim. It is creamy, intense, pure and complex with a long and persistent finish that you never want to end. Perfect for meat and fish.</a:t>
            </a:r>
            <a:endParaRPr lang="en-US" sz="1400" dirty="0">
              <a:solidFill>
                <a:schemeClr val="bg1">
                  <a:lumMod val="50000"/>
                </a:schemeClr>
              </a:solidFill>
            </a:endParaRPr>
          </a:p>
        </p:txBody>
      </p:sp>
      <p:sp>
        <p:nvSpPr>
          <p:cNvPr id="10" name="Marcador de contenido 4"/>
          <p:cNvSpPr txBox="1">
            <a:spLocks/>
          </p:cNvSpPr>
          <p:nvPr/>
        </p:nvSpPr>
        <p:spPr>
          <a:xfrm>
            <a:off x="9123597" y="627530"/>
            <a:ext cx="2366974" cy="244635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s-ES" sz="1200" b="1" dirty="0"/>
              <a:t>AWARDS &amp; RATINGS</a:t>
            </a:r>
          </a:p>
          <a:p>
            <a:pPr>
              <a:lnSpc>
                <a:spcPct val="100000"/>
              </a:lnSpc>
              <a:spcBef>
                <a:spcPts val="600"/>
              </a:spcBef>
            </a:pPr>
            <a:r>
              <a:rPr lang="es-ES" sz="1100" b="1" dirty="0">
                <a:solidFill>
                  <a:schemeClr val="tx1">
                    <a:lumMod val="50000"/>
                    <a:lumOff val="50000"/>
                  </a:schemeClr>
                </a:solidFill>
              </a:rPr>
              <a:t>VINTAGE 2021</a:t>
            </a:r>
          </a:p>
          <a:p>
            <a:pPr marL="0" indent="0">
              <a:lnSpc>
                <a:spcPct val="100000"/>
              </a:lnSpc>
              <a:spcBef>
                <a:spcPts val="600"/>
              </a:spcBef>
              <a:buNone/>
            </a:pPr>
            <a:r>
              <a:rPr lang="es-ES" sz="1100" b="1" dirty="0">
                <a:solidFill>
                  <a:schemeClr val="tx1">
                    <a:lumMod val="50000"/>
                    <a:lumOff val="50000"/>
                  </a:schemeClr>
                </a:solidFill>
              </a:rPr>
              <a:t>93p </a:t>
            </a:r>
            <a:r>
              <a:rPr lang="es-ES" sz="1100" dirty="0" err="1">
                <a:solidFill>
                  <a:schemeClr val="tx1">
                    <a:lumMod val="50000"/>
                    <a:lumOff val="50000"/>
                  </a:schemeClr>
                </a:solidFill>
              </a:rPr>
              <a:t>Beverage</a:t>
            </a:r>
            <a:r>
              <a:rPr lang="es-ES" sz="1100" dirty="0">
                <a:solidFill>
                  <a:schemeClr val="tx1">
                    <a:lumMod val="50000"/>
                    <a:lumOff val="50000"/>
                  </a:schemeClr>
                </a:solidFill>
              </a:rPr>
              <a:t> </a:t>
            </a:r>
            <a:r>
              <a:rPr lang="es-ES" sz="1100" dirty="0" err="1">
                <a:solidFill>
                  <a:schemeClr val="tx1">
                    <a:lumMod val="50000"/>
                    <a:lumOff val="50000"/>
                  </a:schemeClr>
                </a:solidFill>
              </a:rPr>
              <a:t>Testing</a:t>
            </a:r>
            <a:r>
              <a:rPr lang="es-ES" sz="1100" dirty="0">
                <a:solidFill>
                  <a:schemeClr val="tx1">
                    <a:lumMod val="50000"/>
                    <a:lumOff val="50000"/>
                  </a:schemeClr>
                </a:solidFill>
              </a:rPr>
              <a:t> </a:t>
            </a:r>
            <a:r>
              <a:rPr lang="es-ES" sz="1100" dirty="0" err="1">
                <a:solidFill>
                  <a:schemeClr val="tx1">
                    <a:lumMod val="50000"/>
                    <a:lumOff val="50000"/>
                  </a:schemeClr>
                </a:solidFill>
              </a:rPr>
              <a:t>Institute</a:t>
            </a:r>
            <a:endParaRPr lang="es-ES" sz="1100" dirty="0">
              <a:solidFill>
                <a:schemeClr val="tx1">
                  <a:lumMod val="50000"/>
                  <a:lumOff val="50000"/>
                </a:schemeClr>
              </a:solidFill>
            </a:endParaRPr>
          </a:p>
          <a:p>
            <a:pPr marL="0" indent="0">
              <a:spcBef>
                <a:spcPts val="200"/>
              </a:spcBef>
              <a:buNone/>
            </a:pPr>
            <a:r>
              <a:rPr lang="en-GB" sz="1100" b="1" dirty="0">
                <a:solidFill>
                  <a:schemeClr val="tx1">
                    <a:lumMod val="50000"/>
                    <a:lumOff val="50000"/>
                  </a:schemeClr>
                </a:solidFill>
              </a:rPr>
              <a:t>93p </a:t>
            </a:r>
            <a:r>
              <a:rPr lang="en-GB" sz="1100" dirty="0">
                <a:solidFill>
                  <a:schemeClr val="tx1">
                    <a:lumMod val="50000"/>
                    <a:lumOff val="50000"/>
                  </a:schemeClr>
                </a:solidFill>
              </a:rPr>
              <a:t>Raymond Chan Wine Reviews</a:t>
            </a:r>
          </a:p>
          <a:p>
            <a:pPr marL="0" indent="0">
              <a:spcBef>
                <a:spcPts val="200"/>
              </a:spcBef>
              <a:buNone/>
            </a:pPr>
            <a:r>
              <a:rPr lang="en-GB" sz="1100" b="1" dirty="0">
                <a:solidFill>
                  <a:schemeClr val="tx1">
                    <a:lumMod val="50000"/>
                    <a:lumOff val="50000"/>
                  </a:schemeClr>
                </a:solidFill>
              </a:rPr>
              <a:t>93p </a:t>
            </a:r>
            <a:r>
              <a:rPr lang="en-GB" sz="1100" dirty="0">
                <a:solidFill>
                  <a:schemeClr val="tx1">
                    <a:lumMod val="50000"/>
                    <a:lumOff val="50000"/>
                  </a:schemeClr>
                </a:solidFill>
              </a:rPr>
              <a:t>Raffaele </a:t>
            </a:r>
            <a:r>
              <a:rPr lang="en-GB" sz="1100" dirty="0" err="1">
                <a:solidFill>
                  <a:schemeClr val="tx1">
                    <a:lumMod val="50000"/>
                    <a:lumOff val="50000"/>
                  </a:schemeClr>
                </a:solidFill>
              </a:rPr>
              <a:t>Vecchione</a:t>
            </a:r>
            <a:r>
              <a:rPr lang="en-GB" sz="1100" dirty="0">
                <a:solidFill>
                  <a:schemeClr val="tx1">
                    <a:lumMod val="50000"/>
                    <a:lumOff val="50000"/>
                  </a:schemeClr>
                </a:solidFill>
              </a:rPr>
              <a:t> </a:t>
            </a:r>
          </a:p>
          <a:p>
            <a:pPr marL="0" indent="0">
              <a:spcBef>
                <a:spcPts val="200"/>
              </a:spcBef>
              <a:buNone/>
            </a:pPr>
            <a:r>
              <a:rPr lang="en-GB" sz="1100" b="1" dirty="0">
                <a:solidFill>
                  <a:schemeClr val="tx1">
                    <a:lumMod val="50000"/>
                    <a:lumOff val="50000"/>
                  </a:schemeClr>
                </a:solidFill>
              </a:rPr>
              <a:t>92p </a:t>
            </a:r>
            <a:r>
              <a:rPr lang="en-GB" sz="1100" dirty="0">
                <a:solidFill>
                  <a:schemeClr val="tx1">
                    <a:lumMod val="50000"/>
                    <a:lumOff val="50000"/>
                  </a:schemeClr>
                </a:solidFill>
              </a:rPr>
              <a:t>Gilbert &amp; Gaillard</a:t>
            </a:r>
          </a:p>
          <a:p>
            <a:pPr marL="0" indent="0">
              <a:spcBef>
                <a:spcPts val="200"/>
              </a:spcBef>
              <a:buNone/>
            </a:pPr>
            <a:r>
              <a:rPr lang="en-GB" sz="1100" b="1" dirty="0">
                <a:solidFill>
                  <a:schemeClr val="tx1">
                    <a:lumMod val="50000"/>
                    <a:lumOff val="50000"/>
                  </a:schemeClr>
                </a:solidFill>
              </a:rPr>
              <a:t>90p</a:t>
            </a:r>
            <a:r>
              <a:rPr lang="en-GB" sz="1100" dirty="0">
                <a:solidFill>
                  <a:schemeClr val="tx1">
                    <a:lumMod val="50000"/>
                    <a:lumOff val="50000"/>
                  </a:schemeClr>
                </a:solidFill>
              </a:rPr>
              <a:t> Andreas Larsson-Tasted</a:t>
            </a:r>
          </a:p>
          <a:p>
            <a:pPr marL="0" indent="0">
              <a:spcBef>
                <a:spcPts val="200"/>
              </a:spcBef>
              <a:buNone/>
            </a:pPr>
            <a:endParaRPr lang="en-GB" sz="1100" b="1" dirty="0">
              <a:solidFill>
                <a:schemeClr val="tx1">
                  <a:lumMod val="50000"/>
                  <a:lumOff val="50000"/>
                </a:schemeClr>
              </a:solidFill>
            </a:endParaRPr>
          </a:p>
          <a:p>
            <a:pPr>
              <a:spcBef>
                <a:spcPts val="200"/>
              </a:spcBef>
            </a:pPr>
            <a:r>
              <a:rPr lang="es-ES" sz="1100" b="1" dirty="0">
                <a:solidFill>
                  <a:schemeClr val="tx1">
                    <a:lumMod val="50000"/>
                    <a:lumOff val="50000"/>
                  </a:schemeClr>
                </a:solidFill>
              </a:rPr>
              <a:t>VINTAGE 2020</a:t>
            </a:r>
          </a:p>
          <a:p>
            <a:pPr marL="0" indent="0">
              <a:lnSpc>
                <a:spcPct val="100000"/>
              </a:lnSpc>
              <a:spcBef>
                <a:spcPts val="600"/>
              </a:spcBef>
              <a:buNone/>
            </a:pPr>
            <a:r>
              <a:rPr lang="es-ES" sz="1100" b="1" dirty="0">
                <a:solidFill>
                  <a:schemeClr val="tx1">
                    <a:lumMod val="50000"/>
                    <a:lumOff val="50000"/>
                  </a:schemeClr>
                </a:solidFill>
              </a:rPr>
              <a:t>94p</a:t>
            </a:r>
            <a:r>
              <a:rPr lang="es-ES" sz="1100" dirty="0">
                <a:solidFill>
                  <a:schemeClr val="tx1">
                    <a:lumMod val="50000"/>
                    <a:lumOff val="50000"/>
                  </a:schemeClr>
                </a:solidFill>
              </a:rPr>
              <a:t> </a:t>
            </a:r>
            <a:r>
              <a:rPr lang="es-ES" sz="1100" dirty="0" err="1">
                <a:solidFill>
                  <a:schemeClr val="tx1">
                    <a:lumMod val="50000"/>
                    <a:lumOff val="50000"/>
                  </a:schemeClr>
                </a:solidFill>
              </a:rPr>
              <a:t>Gardini</a:t>
            </a:r>
            <a:r>
              <a:rPr lang="es-ES" sz="1100" dirty="0">
                <a:solidFill>
                  <a:schemeClr val="tx1">
                    <a:lumMod val="50000"/>
                    <a:lumOff val="50000"/>
                  </a:schemeClr>
                </a:solidFill>
              </a:rPr>
              <a:t> Notes</a:t>
            </a:r>
          </a:p>
        </p:txBody>
      </p:sp>
      <p:sp>
        <p:nvSpPr>
          <p:cNvPr id="11" name="Marcador de contenido 4"/>
          <p:cNvSpPr txBox="1">
            <a:spLocks/>
          </p:cNvSpPr>
          <p:nvPr/>
        </p:nvSpPr>
        <p:spPr>
          <a:xfrm>
            <a:off x="9041567" y="3340249"/>
            <a:ext cx="2162756" cy="104849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800"/>
              </a:spcBef>
              <a:buNone/>
            </a:pPr>
            <a:r>
              <a:rPr lang="en-US" sz="1200" b="1" dirty="0"/>
              <a:t>STANDARD PACKAGING</a:t>
            </a:r>
          </a:p>
          <a:p>
            <a:pPr marL="0" indent="0" algn="just">
              <a:spcBef>
                <a:spcPts val="800"/>
              </a:spcBef>
              <a:buNone/>
            </a:pPr>
            <a:r>
              <a:rPr lang="en-US" sz="1100" dirty="0">
                <a:solidFill>
                  <a:schemeClr val="bg1">
                    <a:lumMod val="50000"/>
                  </a:schemeClr>
                </a:solidFill>
              </a:rPr>
              <a:t>Bottle of 75cl </a:t>
            </a:r>
          </a:p>
          <a:p>
            <a:pPr marL="0" indent="0">
              <a:spcBef>
                <a:spcPts val="200"/>
              </a:spcBef>
              <a:buNone/>
            </a:pPr>
            <a:r>
              <a:rPr lang="en-US" sz="1050" dirty="0">
                <a:solidFill>
                  <a:schemeClr val="bg1">
                    <a:lumMod val="50000"/>
                  </a:schemeClr>
                </a:solidFill>
              </a:rPr>
              <a:t>Cartons of 6 bottles. </a:t>
            </a:r>
          </a:p>
          <a:p>
            <a:pPr marL="0" indent="0">
              <a:spcBef>
                <a:spcPts val="200"/>
              </a:spcBef>
              <a:buNone/>
            </a:pPr>
            <a:r>
              <a:rPr lang="en-US" sz="1050" dirty="0">
                <a:solidFill>
                  <a:schemeClr val="bg1">
                    <a:lumMod val="50000"/>
                  </a:schemeClr>
                </a:solidFill>
              </a:rPr>
              <a:t>84 cartons per Euro pallet</a:t>
            </a:r>
            <a:endParaRPr lang="es-ES" sz="1050" dirty="0">
              <a:solidFill>
                <a:schemeClr val="bg1">
                  <a:lumMod val="50000"/>
                </a:schemeClr>
              </a:solidFill>
            </a:endParaRPr>
          </a:p>
        </p:txBody>
      </p:sp>
      <p:sp>
        <p:nvSpPr>
          <p:cNvPr id="12" name="Rectángulo 11"/>
          <p:cNvSpPr/>
          <p:nvPr/>
        </p:nvSpPr>
        <p:spPr>
          <a:xfrm flipV="1">
            <a:off x="511170" y="1402411"/>
            <a:ext cx="634802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flipV="1">
            <a:off x="9041567" y="3204282"/>
            <a:ext cx="2449004"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8874713" y="205477"/>
            <a:ext cx="45719" cy="63028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4323" y="385935"/>
            <a:ext cx="696734" cy="696734"/>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26168" t="4910" r="27118" b="5925"/>
          <a:stretch/>
        </p:blipFill>
        <p:spPr>
          <a:xfrm>
            <a:off x="6652521" y="385935"/>
            <a:ext cx="2172860" cy="6221053"/>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5694" y="4021317"/>
            <a:ext cx="2084843" cy="2585671"/>
          </a:xfrm>
          <a:prstGeom prst="rect">
            <a:avLst/>
          </a:prstGeom>
        </p:spPr>
      </p:pic>
    </p:spTree>
    <p:extLst>
      <p:ext uri="{BB962C8B-B14F-4D97-AF65-F5344CB8AC3E}">
        <p14:creationId xmlns:p14="http://schemas.microsoft.com/office/powerpoint/2010/main" val="1196814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 y="0"/>
            <a:ext cx="12191619" cy="6858000"/>
          </a:xfrm>
          <a:prstGeom prst="rect">
            <a:avLst/>
          </a:prstGeom>
        </p:spPr>
      </p:pic>
      <p:sp>
        <p:nvSpPr>
          <p:cNvPr id="9" name="Rectángulo 8"/>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3" name="Rectángulo 12"/>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29975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25182" t="1761" r="23139" b="3145"/>
          <a:stretch/>
        </p:blipFill>
        <p:spPr>
          <a:xfrm>
            <a:off x="6761194" y="242668"/>
            <a:ext cx="2325587" cy="6521570"/>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t="14333" b="20298"/>
          <a:stretch/>
        </p:blipFill>
        <p:spPr>
          <a:xfrm>
            <a:off x="9344801" y="4803175"/>
            <a:ext cx="2027052" cy="1959719"/>
          </a:xfrm>
          <a:prstGeom prst="rect">
            <a:avLst/>
          </a:prstGeom>
        </p:spPr>
      </p:pic>
      <p:sp>
        <p:nvSpPr>
          <p:cNvPr id="2" name="Título 1"/>
          <p:cNvSpPr>
            <a:spLocks noGrp="1"/>
          </p:cNvSpPr>
          <p:nvPr>
            <p:ph type="title"/>
          </p:nvPr>
        </p:nvSpPr>
        <p:spPr>
          <a:xfrm>
            <a:off x="877620" y="776194"/>
            <a:ext cx="5532788" cy="306475"/>
          </a:xfrm>
          <a:noFill/>
          <a:effectLst>
            <a:reflection blurRad="6350" stA="50000" endA="300" endPos="55000" dir="5400000" sy="-100000" algn="bl" rotWithShape="0"/>
          </a:effectLst>
        </p:spPr>
        <p:txBody>
          <a:bodyPr>
            <a:normAutofit fontScale="90000"/>
          </a:bodyPr>
          <a:lstStyle/>
          <a:p>
            <a:r>
              <a:rPr lang="es-ES" dirty="0">
                <a:latin typeface="+mn-lt"/>
                <a:cs typeface="Adobe Devanagari" panose="02040503050201020203" pitchFamily="18" charset="0"/>
              </a:rPr>
              <a:t>VILANO </a:t>
            </a:r>
            <a:r>
              <a:rPr lang="es-ES" sz="3600" dirty="0">
                <a:solidFill>
                  <a:schemeClr val="bg1">
                    <a:lumMod val="50000"/>
                  </a:schemeClr>
                </a:solidFill>
                <a:latin typeface="+mn-lt"/>
                <a:cs typeface="Adobe Devanagari" panose="02040503050201020203" pitchFamily="18" charset="0"/>
              </a:rPr>
              <a:t>RESERVA</a:t>
            </a:r>
          </a:p>
        </p:txBody>
      </p:sp>
      <p:sp>
        <p:nvSpPr>
          <p:cNvPr id="5" name="Marcador de contenido 4"/>
          <p:cNvSpPr>
            <a:spLocks noGrp="1"/>
          </p:cNvSpPr>
          <p:nvPr>
            <p:ph idx="1"/>
          </p:nvPr>
        </p:nvSpPr>
        <p:spPr>
          <a:xfrm>
            <a:off x="511170" y="1859310"/>
            <a:ext cx="6265688" cy="4375521"/>
          </a:xfrm>
          <a:noFill/>
        </p:spPr>
        <p:txBody>
          <a:bodyPr>
            <a:noAutofit/>
          </a:bodyPr>
          <a:lstStyle/>
          <a:p>
            <a:r>
              <a:rPr lang="es-ES" sz="1400" b="1" dirty="0">
                <a:solidFill>
                  <a:schemeClr val="bg1">
                    <a:lumMod val="50000"/>
                  </a:schemeClr>
                </a:solidFill>
              </a:rPr>
              <a:t>VINTAGE </a:t>
            </a:r>
            <a:r>
              <a:rPr lang="es-ES" sz="1400" dirty="0">
                <a:solidFill>
                  <a:schemeClr val="bg1">
                    <a:lumMod val="50000"/>
                  </a:schemeClr>
                </a:solidFill>
              </a:rPr>
              <a:t>2019</a:t>
            </a:r>
          </a:p>
          <a:p>
            <a:r>
              <a:rPr lang="en-US" sz="1400" b="1" dirty="0">
                <a:solidFill>
                  <a:schemeClr val="bg1">
                    <a:lumMod val="50000"/>
                  </a:schemeClr>
                </a:solidFill>
              </a:rPr>
              <a:t>APELLATION: </a:t>
            </a:r>
            <a:r>
              <a:rPr lang="en-US" sz="1400" dirty="0">
                <a:solidFill>
                  <a:schemeClr val="bg1">
                    <a:lumMod val="50000"/>
                  </a:schemeClr>
                </a:solidFill>
              </a:rPr>
              <a:t>D.O. RIBERA DEL DUERO</a:t>
            </a:r>
          </a:p>
          <a:p>
            <a:r>
              <a:rPr lang="en-US" sz="1400" b="1" dirty="0">
                <a:solidFill>
                  <a:schemeClr val="bg1">
                    <a:lumMod val="50000"/>
                  </a:schemeClr>
                </a:solidFill>
              </a:rPr>
              <a:t>GRAPE VARIETY: </a:t>
            </a:r>
            <a:r>
              <a:rPr lang="en-US" sz="1400" dirty="0">
                <a:solidFill>
                  <a:schemeClr val="bg1">
                    <a:lumMod val="50000"/>
                  </a:schemeClr>
                </a:solidFill>
              </a:rPr>
              <a:t>100% TINTA FINA</a:t>
            </a:r>
          </a:p>
          <a:p>
            <a:pPr algn="just"/>
            <a:r>
              <a:rPr lang="en-US" sz="1400" b="1" dirty="0">
                <a:solidFill>
                  <a:schemeClr val="bg1">
                    <a:lumMod val="50000"/>
                  </a:schemeClr>
                </a:solidFill>
              </a:rPr>
              <a:t>WINEMAKING: </a:t>
            </a:r>
            <a:r>
              <a:rPr lang="en-GB" sz="1400" dirty="0">
                <a:solidFill>
                  <a:schemeClr val="bg1">
                    <a:lumMod val="50000"/>
                  </a:schemeClr>
                </a:solidFill>
              </a:rPr>
              <a:t>Carefully selected bush vines, older than 50 years from Pedrosa de Duero located at 800 m. high and planted over very poor soils, ideal for vine-growing. Carefully crafted, alcoholic fermentation takes place at controlled temperature of 28 ºC and maceration for 14 more days. Aged for 18 months in French and Central Europe and 18 months of ageing in the bottle.</a:t>
            </a:r>
            <a:endParaRPr lang="en-US" sz="1400" b="1" dirty="0">
              <a:solidFill>
                <a:schemeClr val="bg1">
                  <a:lumMod val="50000"/>
                </a:schemeClr>
              </a:solidFill>
            </a:endParaRPr>
          </a:p>
          <a:p>
            <a:pPr algn="just"/>
            <a:r>
              <a:rPr lang="en-US" sz="1400" b="1" dirty="0">
                <a:solidFill>
                  <a:schemeClr val="bg1">
                    <a:lumMod val="50000"/>
                  </a:schemeClr>
                </a:solidFill>
              </a:rPr>
              <a:t>TASTING NOTES: </a:t>
            </a:r>
            <a:r>
              <a:rPr lang="en-GB" sz="1400" dirty="0">
                <a:solidFill>
                  <a:schemeClr val="bg1">
                    <a:lumMod val="50000"/>
                  </a:schemeClr>
                </a:solidFill>
              </a:rPr>
              <a:t>Deep, bright ruby red. Highly complex, aromatic nose. Flavourful, and yummy with a silky texture and gentle sweet tannins. Vibrant blackcurrant and cherry compote flavours and a hint of vanilla. Persistent finish, leaving dark chocolate and allspice notes.</a:t>
            </a:r>
            <a:endParaRPr lang="en-US" sz="1400" dirty="0">
              <a:solidFill>
                <a:schemeClr val="bg1">
                  <a:lumMod val="50000"/>
                </a:schemeClr>
              </a:solidFill>
            </a:endParaRPr>
          </a:p>
        </p:txBody>
      </p:sp>
      <p:sp>
        <p:nvSpPr>
          <p:cNvPr id="10" name="Marcador de contenido 4"/>
          <p:cNvSpPr txBox="1">
            <a:spLocks/>
          </p:cNvSpPr>
          <p:nvPr/>
        </p:nvSpPr>
        <p:spPr>
          <a:xfrm>
            <a:off x="9135300" y="428716"/>
            <a:ext cx="2162756" cy="361835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s-ES" sz="1200" b="1" dirty="0"/>
              <a:t>AWARDS &amp; RATINGS</a:t>
            </a:r>
          </a:p>
          <a:p>
            <a:pPr>
              <a:lnSpc>
                <a:spcPct val="100000"/>
              </a:lnSpc>
              <a:spcBef>
                <a:spcPts val="400"/>
              </a:spcBef>
            </a:pPr>
            <a:r>
              <a:rPr lang="es-ES" sz="1100" b="1" dirty="0">
                <a:solidFill>
                  <a:prstClr val="black">
                    <a:lumMod val="50000"/>
                    <a:lumOff val="50000"/>
                  </a:prstClr>
                </a:solidFill>
              </a:rPr>
              <a:t>VINTAGE 2020</a:t>
            </a:r>
          </a:p>
          <a:p>
            <a:pPr marL="0" indent="0">
              <a:lnSpc>
                <a:spcPct val="100000"/>
              </a:lnSpc>
              <a:spcBef>
                <a:spcPts val="400"/>
              </a:spcBef>
              <a:buNone/>
            </a:pPr>
            <a:r>
              <a:rPr lang="es-ES" sz="1100" b="1" dirty="0">
                <a:solidFill>
                  <a:prstClr val="black">
                    <a:lumMod val="50000"/>
                    <a:lumOff val="50000"/>
                  </a:prstClr>
                </a:solidFill>
              </a:rPr>
              <a:t>92p</a:t>
            </a:r>
            <a:r>
              <a:rPr lang="es-ES" sz="1100" dirty="0">
                <a:solidFill>
                  <a:prstClr val="black">
                    <a:lumMod val="50000"/>
                    <a:lumOff val="50000"/>
                  </a:prstClr>
                </a:solidFill>
              </a:rPr>
              <a:t> VVwine.ch</a:t>
            </a:r>
          </a:p>
          <a:p>
            <a:pPr marL="0" indent="0">
              <a:lnSpc>
                <a:spcPct val="50000"/>
              </a:lnSpc>
              <a:spcBef>
                <a:spcPts val="0"/>
              </a:spcBef>
              <a:buNone/>
            </a:pPr>
            <a:endParaRPr lang="es-ES" sz="1200" b="1" dirty="0"/>
          </a:p>
          <a:p>
            <a:pPr>
              <a:lnSpc>
                <a:spcPct val="100000"/>
              </a:lnSpc>
              <a:spcBef>
                <a:spcPts val="400"/>
              </a:spcBef>
            </a:pPr>
            <a:r>
              <a:rPr lang="es-ES" sz="1100" b="1" dirty="0">
                <a:solidFill>
                  <a:schemeClr val="tx1">
                    <a:lumMod val="50000"/>
                    <a:lumOff val="50000"/>
                  </a:schemeClr>
                </a:solidFill>
              </a:rPr>
              <a:t>VINTAGE 2019</a:t>
            </a:r>
          </a:p>
          <a:p>
            <a:pPr marL="0" indent="0">
              <a:lnSpc>
                <a:spcPct val="100000"/>
              </a:lnSpc>
              <a:spcBef>
                <a:spcPts val="400"/>
              </a:spcBef>
              <a:buNone/>
            </a:pPr>
            <a:r>
              <a:rPr lang="es-ES" sz="1100" b="1" dirty="0">
                <a:solidFill>
                  <a:schemeClr val="tx1">
                    <a:lumMod val="50000"/>
                    <a:lumOff val="50000"/>
                  </a:schemeClr>
                </a:solidFill>
              </a:rPr>
              <a:t>95p </a:t>
            </a:r>
            <a:r>
              <a:rPr lang="es-ES" sz="1100" dirty="0" err="1">
                <a:solidFill>
                  <a:schemeClr val="tx1">
                    <a:lumMod val="50000"/>
                    <a:lumOff val="50000"/>
                  </a:schemeClr>
                </a:solidFill>
              </a:rPr>
              <a:t>Wine</a:t>
            </a:r>
            <a:r>
              <a:rPr lang="es-ES" sz="1100" dirty="0">
                <a:solidFill>
                  <a:schemeClr val="tx1">
                    <a:lumMod val="50000"/>
                    <a:lumOff val="50000"/>
                  </a:schemeClr>
                </a:solidFill>
              </a:rPr>
              <a:t> </a:t>
            </a:r>
            <a:r>
              <a:rPr lang="es-ES" sz="1100" dirty="0" err="1">
                <a:solidFill>
                  <a:schemeClr val="tx1">
                    <a:lumMod val="50000"/>
                    <a:lumOff val="50000"/>
                  </a:schemeClr>
                </a:solidFill>
              </a:rPr>
              <a:t>Enthusiast</a:t>
            </a:r>
            <a:endParaRPr lang="es-ES" sz="1100" dirty="0">
              <a:solidFill>
                <a:schemeClr val="tx1">
                  <a:lumMod val="50000"/>
                  <a:lumOff val="50000"/>
                </a:schemeClr>
              </a:solidFill>
            </a:endParaRPr>
          </a:p>
          <a:p>
            <a:pPr marL="0" indent="0">
              <a:lnSpc>
                <a:spcPct val="100000"/>
              </a:lnSpc>
              <a:spcBef>
                <a:spcPts val="100"/>
              </a:spcBef>
              <a:buNone/>
            </a:pPr>
            <a:r>
              <a:rPr lang="es-ES" sz="1100" b="1" dirty="0">
                <a:solidFill>
                  <a:schemeClr val="tx1">
                    <a:lumMod val="50000"/>
                    <a:lumOff val="50000"/>
                  </a:schemeClr>
                </a:solidFill>
              </a:rPr>
              <a:t>92p </a:t>
            </a:r>
            <a:r>
              <a:rPr lang="es-ES" sz="1100" dirty="0" err="1">
                <a:solidFill>
                  <a:schemeClr val="tx1">
                    <a:lumMod val="50000"/>
                    <a:lumOff val="50000"/>
                  </a:schemeClr>
                </a:solidFill>
              </a:rPr>
              <a:t>Wine</a:t>
            </a:r>
            <a:r>
              <a:rPr lang="es-ES" sz="1100" dirty="0">
                <a:solidFill>
                  <a:schemeClr val="tx1">
                    <a:lumMod val="50000"/>
                    <a:lumOff val="50000"/>
                  </a:schemeClr>
                </a:solidFill>
              </a:rPr>
              <a:t> &amp; </a:t>
            </a:r>
            <a:r>
              <a:rPr lang="es-ES" sz="1100" dirty="0" err="1">
                <a:solidFill>
                  <a:schemeClr val="tx1">
                    <a:lumMod val="50000"/>
                    <a:lumOff val="50000"/>
                  </a:schemeClr>
                </a:solidFill>
              </a:rPr>
              <a:t>Spirits</a:t>
            </a:r>
            <a:endParaRPr lang="es-ES" sz="1100" dirty="0">
              <a:solidFill>
                <a:schemeClr val="tx1">
                  <a:lumMod val="50000"/>
                  <a:lumOff val="50000"/>
                </a:schemeClr>
              </a:solidFill>
            </a:endParaRPr>
          </a:p>
          <a:p>
            <a:pPr marL="0" indent="0">
              <a:lnSpc>
                <a:spcPct val="100000"/>
              </a:lnSpc>
              <a:spcBef>
                <a:spcPts val="100"/>
              </a:spcBef>
              <a:buNone/>
            </a:pPr>
            <a:r>
              <a:rPr lang="en-GB" sz="1100" b="1" dirty="0">
                <a:solidFill>
                  <a:schemeClr val="tx1">
                    <a:lumMod val="50000"/>
                    <a:lumOff val="50000"/>
                  </a:schemeClr>
                </a:solidFill>
              </a:rPr>
              <a:t>92p </a:t>
            </a:r>
            <a:r>
              <a:rPr lang="en-GB" sz="1100" dirty="0" err="1">
                <a:solidFill>
                  <a:schemeClr val="tx1">
                    <a:lumMod val="50000"/>
                    <a:lumOff val="50000"/>
                  </a:schemeClr>
                </a:solidFill>
              </a:rPr>
              <a:t>Gilebert</a:t>
            </a:r>
            <a:r>
              <a:rPr lang="en-GB" sz="1100" dirty="0">
                <a:solidFill>
                  <a:schemeClr val="tx1">
                    <a:lumMod val="50000"/>
                    <a:lumOff val="50000"/>
                  </a:schemeClr>
                </a:solidFill>
              </a:rPr>
              <a:t> &amp; Gaillard</a:t>
            </a:r>
          </a:p>
          <a:p>
            <a:pPr marL="0" indent="0">
              <a:lnSpc>
                <a:spcPct val="100000"/>
              </a:lnSpc>
              <a:spcBef>
                <a:spcPts val="0"/>
              </a:spcBef>
              <a:buNone/>
            </a:pPr>
            <a:r>
              <a:rPr lang="en-GB" sz="1100" b="1" dirty="0">
                <a:solidFill>
                  <a:schemeClr val="tx1">
                    <a:lumMod val="50000"/>
                    <a:lumOff val="50000"/>
                  </a:schemeClr>
                </a:solidFill>
              </a:rPr>
              <a:t>93+ p </a:t>
            </a:r>
            <a:r>
              <a:rPr lang="en-GB" sz="1100" dirty="0">
                <a:solidFill>
                  <a:schemeClr val="tx1">
                    <a:lumMod val="50000"/>
                    <a:lumOff val="50000"/>
                  </a:schemeClr>
                </a:solidFill>
              </a:rPr>
              <a:t>Miquel </a:t>
            </a:r>
            <a:r>
              <a:rPr lang="en-GB" sz="1100" dirty="0" err="1">
                <a:solidFill>
                  <a:schemeClr val="tx1">
                    <a:lumMod val="50000"/>
                    <a:lumOff val="50000"/>
                  </a:schemeClr>
                </a:solidFill>
              </a:rPr>
              <a:t>Hudin</a:t>
            </a:r>
            <a:endParaRPr lang="en-GB" sz="1100" dirty="0">
              <a:solidFill>
                <a:schemeClr val="tx1">
                  <a:lumMod val="50000"/>
                  <a:lumOff val="50000"/>
                </a:schemeClr>
              </a:solidFill>
            </a:endParaRPr>
          </a:p>
          <a:p>
            <a:pPr marL="0" indent="0">
              <a:lnSpc>
                <a:spcPct val="100000"/>
              </a:lnSpc>
              <a:spcBef>
                <a:spcPts val="0"/>
              </a:spcBef>
              <a:buNone/>
            </a:pPr>
            <a:r>
              <a:rPr lang="en-GB" sz="1100" b="1" dirty="0">
                <a:solidFill>
                  <a:schemeClr val="tx1">
                    <a:lumMod val="50000"/>
                    <a:lumOff val="50000"/>
                  </a:schemeClr>
                </a:solidFill>
              </a:rPr>
              <a:t>Gold Medal-</a:t>
            </a:r>
            <a:r>
              <a:rPr lang="en-GB" sz="1100" dirty="0">
                <a:solidFill>
                  <a:schemeClr val="tx1">
                    <a:lumMod val="50000"/>
                    <a:lumOff val="50000"/>
                  </a:schemeClr>
                </a:solidFill>
              </a:rPr>
              <a:t>Bob</a:t>
            </a:r>
            <a:r>
              <a:rPr lang="en-GB" sz="1100" b="1" dirty="0">
                <a:solidFill>
                  <a:schemeClr val="tx1">
                    <a:lumMod val="50000"/>
                    <a:lumOff val="50000"/>
                  </a:schemeClr>
                </a:solidFill>
              </a:rPr>
              <a:t> </a:t>
            </a:r>
            <a:r>
              <a:rPr lang="en-GB" sz="1100" dirty="0">
                <a:solidFill>
                  <a:schemeClr val="tx1">
                    <a:lumMod val="50000"/>
                    <a:lumOff val="50000"/>
                  </a:schemeClr>
                </a:solidFill>
              </a:rPr>
              <a:t>Campbell-The</a:t>
            </a:r>
            <a:r>
              <a:rPr lang="en-GB" sz="1100" b="1" dirty="0">
                <a:solidFill>
                  <a:schemeClr val="tx1">
                    <a:lumMod val="50000"/>
                    <a:lumOff val="50000"/>
                  </a:schemeClr>
                </a:solidFill>
              </a:rPr>
              <a:t> </a:t>
            </a:r>
            <a:r>
              <a:rPr lang="en-GB" sz="1100" dirty="0">
                <a:solidFill>
                  <a:schemeClr val="tx1">
                    <a:lumMod val="50000"/>
                    <a:lumOff val="50000"/>
                  </a:schemeClr>
                </a:solidFill>
              </a:rPr>
              <a:t>Real Review</a:t>
            </a:r>
          </a:p>
          <a:p>
            <a:pPr marL="0" indent="0">
              <a:lnSpc>
                <a:spcPct val="100000"/>
              </a:lnSpc>
              <a:spcBef>
                <a:spcPts val="0"/>
              </a:spcBef>
              <a:buNone/>
            </a:pPr>
            <a:r>
              <a:rPr lang="en-GB" sz="1100" b="1" dirty="0">
                <a:solidFill>
                  <a:schemeClr val="tx1">
                    <a:lumMod val="50000"/>
                    <a:lumOff val="50000"/>
                  </a:schemeClr>
                </a:solidFill>
              </a:rPr>
              <a:t>90p </a:t>
            </a:r>
            <a:r>
              <a:rPr lang="en-GB" sz="1100" dirty="0">
                <a:solidFill>
                  <a:schemeClr val="tx1">
                    <a:lumMod val="50000"/>
                    <a:lumOff val="50000"/>
                  </a:schemeClr>
                </a:solidFill>
              </a:rPr>
              <a:t>Tastings(Beverage Tasting Institute)</a:t>
            </a:r>
            <a:endParaRPr lang="es-ES" sz="1100" dirty="0">
              <a:solidFill>
                <a:schemeClr val="tx1">
                  <a:lumMod val="50000"/>
                  <a:lumOff val="50000"/>
                </a:schemeClr>
              </a:solidFill>
            </a:endParaRPr>
          </a:p>
          <a:p>
            <a:pPr>
              <a:lnSpc>
                <a:spcPct val="100000"/>
              </a:lnSpc>
              <a:spcBef>
                <a:spcPts val="400"/>
              </a:spcBef>
            </a:pPr>
            <a:r>
              <a:rPr lang="es-ES" sz="1100" b="1" dirty="0">
                <a:solidFill>
                  <a:schemeClr val="tx1">
                    <a:lumMod val="50000"/>
                    <a:lumOff val="50000"/>
                  </a:schemeClr>
                </a:solidFill>
              </a:rPr>
              <a:t>VINTAGE 2018</a:t>
            </a:r>
          </a:p>
          <a:p>
            <a:pPr marL="0" indent="0">
              <a:lnSpc>
                <a:spcPct val="100000"/>
              </a:lnSpc>
              <a:spcBef>
                <a:spcPts val="400"/>
              </a:spcBef>
              <a:buNone/>
            </a:pPr>
            <a:r>
              <a:rPr lang="en-GB" sz="1100" b="1" dirty="0">
                <a:solidFill>
                  <a:schemeClr val="tx1">
                    <a:lumMod val="50000"/>
                    <a:lumOff val="50000"/>
                  </a:schemeClr>
                </a:solidFill>
              </a:rPr>
              <a:t>93p</a:t>
            </a:r>
            <a:r>
              <a:rPr lang="en-GB" sz="1100" dirty="0">
                <a:solidFill>
                  <a:schemeClr val="tx1">
                    <a:lumMod val="50000"/>
                    <a:lumOff val="50000"/>
                  </a:schemeClr>
                </a:solidFill>
              </a:rPr>
              <a:t> Tastings</a:t>
            </a:r>
          </a:p>
          <a:p>
            <a:pPr marL="0" indent="0">
              <a:spcBef>
                <a:spcPts val="200"/>
              </a:spcBef>
              <a:buNone/>
            </a:pPr>
            <a:r>
              <a:rPr lang="es-ES" sz="1100" b="1" dirty="0">
                <a:solidFill>
                  <a:schemeClr val="tx1">
                    <a:lumMod val="50000"/>
                    <a:lumOff val="50000"/>
                  </a:schemeClr>
                </a:solidFill>
              </a:rPr>
              <a:t>92p</a:t>
            </a:r>
            <a:r>
              <a:rPr lang="es-ES" sz="1100" dirty="0">
                <a:solidFill>
                  <a:schemeClr val="tx1">
                    <a:lumMod val="50000"/>
                    <a:lumOff val="50000"/>
                  </a:schemeClr>
                </a:solidFill>
              </a:rPr>
              <a:t> </a:t>
            </a:r>
            <a:r>
              <a:rPr lang="es-ES" sz="1100" dirty="0" err="1">
                <a:solidFill>
                  <a:schemeClr val="tx1">
                    <a:lumMod val="50000"/>
                    <a:lumOff val="50000"/>
                  </a:schemeClr>
                </a:solidFill>
              </a:rPr>
              <a:t>Gilabert</a:t>
            </a:r>
            <a:r>
              <a:rPr lang="es-ES" sz="1100" dirty="0">
                <a:solidFill>
                  <a:schemeClr val="tx1">
                    <a:lumMod val="50000"/>
                    <a:lumOff val="50000"/>
                  </a:schemeClr>
                </a:solidFill>
              </a:rPr>
              <a:t> &amp; </a:t>
            </a:r>
            <a:r>
              <a:rPr lang="es-ES" sz="1100" dirty="0" err="1">
                <a:solidFill>
                  <a:schemeClr val="tx1">
                    <a:lumMod val="50000"/>
                    <a:lumOff val="50000"/>
                  </a:schemeClr>
                </a:solidFill>
              </a:rPr>
              <a:t>Gaillard</a:t>
            </a:r>
            <a:endParaRPr lang="es-ES" sz="1100" dirty="0">
              <a:solidFill>
                <a:schemeClr val="tx1">
                  <a:lumMod val="50000"/>
                  <a:lumOff val="50000"/>
                </a:schemeClr>
              </a:solidFill>
            </a:endParaRPr>
          </a:p>
          <a:p>
            <a:pPr marL="0" indent="0">
              <a:spcBef>
                <a:spcPts val="200"/>
              </a:spcBef>
              <a:buNone/>
            </a:pPr>
            <a:r>
              <a:rPr lang="es-ES" sz="1100" b="1" dirty="0">
                <a:solidFill>
                  <a:schemeClr val="tx1">
                    <a:lumMod val="50000"/>
                    <a:lumOff val="50000"/>
                  </a:schemeClr>
                </a:solidFill>
              </a:rPr>
              <a:t>90p</a:t>
            </a:r>
            <a:r>
              <a:rPr lang="es-ES" sz="1100" dirty="0">
                <a:solidFill>
                  <a:schemeClr val="tx1">
                    <a:lumMod val="50000"/>
                    <a:lumOff val="50000"/>
                  </a:schemeClr>
                </a:solidFill>
              </a:rPr>
              <a:t> Guía </a:t>
            </a:r>
            <a:r>
              <a:rPr lang="es-ES" sz="1100" dirty="0" err="1">
                <a:solidFill>
                  <a:schemeClr val="tx1">
                    <a:lumMod val="50000"/>
                    <a:lumOff val="50000"/>
                  </a:schemeClr>
                </a:solidFill>
              </a:rPr>
              <a:t>Peñín</a:t>
            </a:r>
            <a:endParaRPr lang="es-ES" sz="1100" dirty="0">
              <a:solidFill>
                <a:schemeClr val="tx1">
                  <a:lumMod val="50000"/>
                  <a:lumOff val="50000"/>
                </a:schemeClr>
              </a:solidFill>
            </a:endParaRPr>
          </a:p>
          <a:p>
            <a:pPr marL="0" indent="0">
              <a:spcBef>
                <a:spcPts val="0"/>
              </a:spcBef>
              <a:buNone/>
            </a:pPr>
            <a:r>
              <a:rPr lang="es-ES" sz="1100" b="1" dirty="0">
                <a:solidFill>
                  <a:schemeClr val="tx1">
                    <a:lumMod val="50000"/>
                    <a:lumOff val="50000"/>
                  </a:schemeClr>
                </a:solidFill>
              </a:rPr>
              <a:t>Gold Medal </a:t>
            </a:r>
            <a:r>
              <a:rPr lang="es-ES" sz="1100" dirty="0" err="1">
                <a:solidFill>
                  <a:schemeClr val="tx1">
                    <a:lumMod val="50000"/>
                    <a:lumOff val="50000"/>
                  </a:schemeClr>
                </a:solidFill>
              </a:rPr>
              <a:t>Sélections</a:t>
            </a:r>
            <a:r>
              <a:rPr lang="es-ES" sz="1100" dirty="0">
                <a:solidFill>
                  <a:schemeClr val="tx1">
                    <a:lumMod val="50000"/>
                    <a:lumOff val="50000"/>
                  </a:schemeClr>
                </a:solidFill>
              </a:rPr>
              <a:t> </a:t>
            </a:r>
            <a:r>
              <a:rPr lang="es-ES" sz="1100" dirty="0" err="1">
                <a:solidFill>
                  <a:schemeClr val="tx1">
                    <a:lumMod val="50000"/>
                    <a:lumOff val="50000"/>
                  </a:schemeClr>
                </a:solidFill>
              </a:rPr>
              <a:t>Mondiales</a:t>
            </a:r>
            <a:r>
              <a:rPr lang="es-ES" sz="1100" dirty="0">
                <a:solidFill>
                  <a:schemeClr val="tx1">
                    <a:lumMod val="50000"/>
                    <a:lumOff val="50000"/>
                  </a:schemeClr>
                </a:solidFill>
              </a:rPr>
              <a:t> des </a:t>
            </a:r>
            <a:r>
              <a:rPr lang="es-ES" sz="1100" dirty="0" err="1">
                <a:solidFill>
                  <a:schemeClr val="tx1">
                    <a:lumMod val="50000"/>
                    <a:lumOff val="50000"/>
                  </a:schemeClr>
                </a:solidFill>
              </a:rPr>
              <a:t>Vins</a:t>
            </a:r>
            <a:endParaRPr lang="es-ES" sz="1100" dirty="0">
              <a:solidFill>
                <a:schemeClr val="tx1">
                  <a:lumMod val="50000"/>
                  <a:lumOff val="50000"/>
                </a:schemeClr>
              </a:solidFill>
            </a:endParaRPr>
          </a:p>
          <a:p>
            <a:pPr marL="0" indent="0">
              <a:spcBef>
                <a:spcPts val="0"/>
              </a:spcBef>
              <a:buNone/>
            </a:pPr>
            <a:endParaRPr lang="es-ES" sz="1100" dirty="0">
              <a:solidFill>
                <a:schemeClr val="tx1">
                  <a:lumMod val="50000"/>
                  <a:lumOff val="50000"/>
                </a:schemeClr>
              </a:solidFill>
            </a:endParaRPr>
          </a:p>
          <a:p>
            <a:pPr marL="0" indent="0">
              <a:buNone/>
            </a:pPr>
            <a:endParaRPr lang="es-ES" sz="1050" dirty="0"/>
          </a:p>
          <a:p>
            <a:pPr marL="0" indent="0">
              <a:buNone/>
            </a:pPr>
            <a:endParaRPr lang="es-ES" sz="1050" dirty="0"/>
          </a:p>
          <a:p>
            <a:pPr marL="0" indent="0">
              <a:buNone/>
            </a:pPr>
            <a:endParaRPr lang="en-GB" sz="1050" dirty="0"/>
          </a:p>
          <a:p>
            <a:pPr marL="0" indent="0">
              <a:buNone/>
            </a:pPr>
            <a:endParaRPr lang="en-GB" sz="1050" dirty="0"/>
          </a:p>
        </p:txBody>
      </p:sp>
      <p:sp>
        <p:nvSpPr>
          <p:cNvPr id="11" name="Marcador de contenido 4"/>
          <p:cNvSpPr txBox="1">
            <a:spLocks/>
          </p:cNvSpPr>
          <p:nvPr/>
        </p:nvSpPr>
        <p:spPr>
          <a:xfrm>
            <a:off x="9060684" y="4031665"/>
            <a:ext cx="2097855" cy="92255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800"/>
              </a:spcBef>
              <a:buNone/>
            </a:pPr>
            <a:r>
              <a:rPr lang="en-US" sz="1200" b="1" dirty="0"/>
              <a:t>STANDARD PACKAGING</a:t>
            </a:r>
          </a:p>
          <a:p>
            <a:pPr marL="0" indent="0" algn="just">
              <a:spcBef>
                <a:spcPts val="800"/>
              </a:spcBef>
              <a:buNone/>
            </a:pPr>
            <a:r>
              <a:rPr lang="en-US" sz="1100" dirty="0">
                <a:solidFill>
                  <a:schemeClr val="bg1">
                    <a:lumMod val="50000"/>
                  </a:schemeClr>
                </a:solidFill>
              </a:rPr>
              <a:t>Bottle of 75cl </a:t>
            </a:r>
          </a:p>
          <a:p>
            <a:pPr marL="0" indent="0">
              <a:spcBef>
                <a:spcPts val="200"/>
              </a:spcBef>
              <a:buNone/>
            </a:pPr>
            <a:r>
              <a:rPr lang="en-US" sz="1100" dirty="0">
                <a:solidFill>
                  <a:schemeClr val="bg1">
                    <a:lumMod val="50000"/>
                  </a:schemeClr>
                </a:solidFill>
              </a:rPr>
              <a:t>Cartons of 6 bottles. </a:t>
            </a:r>
          </a:p>
          <a:p>
            <a:pPr marL="0" indent="0">
              <a:spcBef>
                <a:spcPts val="200"/>
              </a:spcBef>
              <a:buNone/>
            </a:pPr>
            <a:r>
              <a:rPr lang="en-US" sz="1100" dirty="0">
                <a:solidFill>
                  <a:schemeClr val="bg1">
                    <a:lumMod val="50000"/>
                  </a:schemeClr>
                </a:solidFill>
              </a:rPr>
              <a:t>105</a:t>
            </a:r>
            <a:r>
              <a:rPr lang="en-US" sz="1100" dirty="0">
                <a:solidFill>
                  <a:srgbClr val="FF0000"/>
                </a:solidFill>
              </a:rPr>
              <a:t> </a:t>
            </a:r>
            <a:r>
              <a:rPr lang="en-US" sz="1100" dirty="0">
                <a:solidFill>
                  <a:schemeClr val="bg1">
                    <a:lumMod val="50000"/>
                  </a:schemeClr>
                </a:solidFill>
              </a:rPr>
              <a:t>cartons per Euro pallet</a:t>
            </a:r>
            <a:endParaRPr lang="es-ES" sz="1100" dirty="0">
              <a:solidFill>
                <a:schemeClr val="bg1">
                  <a:lumMod val="50000"/>
                </a:schemeClr>
              </a:solidFill>
            </a:endParaRPr>
          </a:p>
        </p:txBody>
      </p:sp>
      <p:sp>
        <p:nvSpPr>
          <p:cNvPr id="12" name="Rectángulo 11"/>
          <p:cNvSpPr/>
          <p:nvPr/>
        </p:nvSpPr>
        <p:spPr>
          <a:xfrm flipV="1">
            <a:off x="577561" y="1448130"/>
            <a:ext cx="634802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flipV="1">
            <a:off x="8992176" y="3978306"/>
            <a:ext cx="2449004"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8874713" y="205477"/>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0300" y="385935"/>
            <a:ext cx="696734" cy="696734"/>
          </a:xfrm>
          <a:prstGeom prst="rect">
            <a:avLst/>
          </a:prstGeom>
        </p:spPr>
      </p:pic>
    </p:spTree>
    <p:extLst>
      <p:ext uri="{BB962C8B-B14F-4D97-AF65-F5344CB8AC3E}">
        <p14:creationId xmlns:p14="http://schemas.microsoft.com/office/powerpoint/2010/main" val="3150641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41"/>
            <a:ext cx="12192000" cy="6857142"/>
          </a:xfrm>
          <a:prstGeom prst="rect">
            <a:avLst/>
          </a:prstGeom>
        </p:spPr>
      </p:pic>
      <p:sp>
        <p:nvSpPr>
          <p:cNvPr id="9" name="Rectángulo 8"/>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3" name="Rectángulo 12"/>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1011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23015" r="24241"/>
          <a:stretch/>
        </p:blipFill>
        <p:spPr>
          <a:xfrm>
            <a:off x="6652544" y="263472"/>
            <a:ext cx="2220449" cy="6331056"/>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15244" b="13324"/>
          <a:stretch/>
        </p:blipFill>
        <p:spPr>
          <a:xfrm>
            <a:off x="9565575" y="4809261"/>
            <a:ext cx="1894056" cy="1970369"/>
          </a:xfrm>
          <a:prstGeom prst="rect">
            <a:avLst/>
          </a:prstGeom>
        </p:spPr>
      </p:pic>
      <p:sp>
        <p:nvSpPr>
          <p:cNvPr id="2" name="Título 1"/>
          <p:cNvSpPr>
            <a:spLocks noGrp="1"/>
          </p:cNvSpPr>
          <p:nvPr>
            <p:ph type="title"/>
          </p:nvPr>
        </p:nvSpPr>
        <p:spPr>
          <a:xfrm>
            <a:off x="695196" y="885122"/>
            <a:ext cx="5532788" cy="306475"/>
          </a:xfrm>
          <a:noFill/>
          <a:effectLst>
            <a:reflection blurRad="6350" stA="50000" endA="300" endPos="55000" dir="5400000" sy="-100000" algn="bl" rotWithShape="0"/>
          </a:effectLst>
        </p:spPr>
        <p:txBody>
          <a:bodyPr>
            <a:normAutofit fontScale="90000"/>
          </a:bodyPr>
          <a:lstStyle/>
          <a:p>
            <a:r>
              <a:rPr lang="es-ES" dirty="0">
                <a:latin typeface="+mn-lt"/>
                <a:cs typeface="Adobe Devanagari" panose="02040503050201020203" pitchFamily="18" charset="0"/>
              </a:rPr>
              <a:t>VILANO </a:t>
            </a:r>
            <a:r>
              <a:rPr lang="es-ES" sz="3600" dirty="0">
                <a:solidFill>
                  <a:schemeClr val="bg1">
                    <a:lumMod val="50000"/>
                  </a:schemeClr>
                </a:solidFill>
                <a:latin typeface="+mn-lt"/>
                <a:cs typeface="Adobe Devanagari" panose="02040503050201020203" pitchFamily="18" charset="0"/>
              </a:rPr>
              <a:t>CRIANZA</a:t>
            </a:r>
          </a:p>
        </p:txBody>
      </p:sp>
      <p:sp>
        <p:nvSpPr>
          <p:cNvPr id="5" name="Marcador de contenido 4"/>
          <p:cNvSpPr>
            <a:spLocks noGrp="1"/>
          </p:cNvSpPr>
          <p:nvPr>
            <p:ph idx="1"/>
          </p:nvPr>
        </p:nvSpPr>
        <p:spPr>
          <a:xfrm>
            <a:off x="576000" y="1656000"/>
            <a:ext cx="6265688" cy="4375521"/>
          </a:xfrm>
          <a:noFill/>
        </p:spPr>
        <p:txBody>
          <a:bodyPr>
            <a:noAutofit/>
          </a:bodyPr>
          <a:lstStyle/>
          <a:p>
            <a:r>
              <a:rPr lang="es-ES" sz="1400" b="1" dirty="0">
                <a:solidFill>
                  <a:schemeClr val="bg1">
                    <a:lumMod val="50000"/>
                  </a:schemeClr>
                </a:solidFill>
              </a:rPr>
              <a:t>VINTAGE </a:t>
            </a:r>
            <a:r>
              <a:rPr lang="es-ES" sz="1400" dirty="0">
                <a:solidFill>
                  <a:schemeClr val="bg1">
                    <a:lumMod val="50000"/>
                  </a:schemeClr>
                </a:solidFill>
              </a:rPr>
              <a:t>2020</a:t>
            </a:r>
          </a:p>
          <a:p>
            <a:r>
              <a:rPr lang="en-US" sz="1400" b="1" dirty="0">
                <a:solidFill>
                  <a:schemeClr val="bg1">
                    <a:lumMod val="50000"/>
                  </a:schemeClr>
                </a:solidFill>
              </a:rPr>
              <a:t>APELLATION: </a:t>
            </a:r>
            <a:r>
              <a:rPr lang="en-US" sz="1400" dirty="0">
                <a:solidFill>
                  <a:schemeClr val="bg1">
                    <a:lumMod val="50000"/>
                  </a:schemeClr>
                </a:solidFill>
              </a:rPr>
              <a:t>D.O. RIBERA DEL DUERO</a:t>
            </a:r>
          </a:p>
          <a:p>
            <a:r>
              <a:rPr lang="en-US" sz="1400" b="1" dirty="0">
                <a:solidFill>
                  <a:schemeClr val="bg1">
                    <a:lumMod val="50000"/>
                  </a:schemeClr>
                </a:solidFill>
              </a:rPr>
              <a:t>GRAPE VARIETY: </a:t>
            </a:r>
            <a:r>
              <a:rPr lang="en-US" sz="1400" dirty="0">
                <a:solidFill>
                  <a:schemeClr val="bg1">
                    <a:lumMod val="50000"/>
                  </a:schemeClr>
                </a:solidFill>
              </a:rPr>
              <a:t>100% TINTA FINA</a:t>
            </a:r>
          </a:p>
          <a:p>
            <a:pPr algn="just"/>
            <a:r>
              <a:rPr lang="en-US" sz="1400" b="1" dirty="0">
                <a:solidFill>
                  <a:schemeClr val="bg1">
                    <a:lumMod val="50000"/>
                  </a:schemeClr>
                </a:solidFill>
              </a:rPr>
              <a:t>WINEMAKING: </a:t>
            </a:r>
            <a:r>
              <a:rPr lang="en-GB" sz="1400" dirty="0">
                <a:solidFill>
                  <a:schemeClr val="bg1">
                    <a:lumMod val="50000"/>
                  </a:schemeClr>
                </a:solidFill>
              </a:rPr>
              <a:t>Vine selection of our vineyards, older than 25 years and harvested at their peak of ripeness and located in Pedrosa de Duero. Carefully crafted, alcoholic fermentation takes place at controlled temperature of 28 ºC and maceration for 14 more days. Ageing in American and French oak barrel for 12 months. 3 months of aging in the bottle before release to the market.</a:t>
            </a:r>
            <a:endParaRPr lang="en-US" sz="1400" dirty="0">
              <a:solidFill>
                <a:schemeClr val="bg1">
                  <a:lumMod val="50000"/>
                </a:schemeClr>
              </a:solidFill>
            </a:endParaRPr>
          </a:p>
          <a:p>
            <a:pPr algn="just"/>
            <a:r>
              <a:rPr lang="en-US" sz="1400" b="1" dirty="0">
                <a:solidFill>
                  <a:schemeClr val="bg1">
                    <a:lumMod val="50000"/>
                  </a:schemeClr>
                </a:solidFill>
              </a:rPr>
              <a:t>TASTING NOTES: </a:t>
            </a:r>
            <a:r>
              <a:rPr lang="en-GB" sz="1400" dirty="0">
                <a:solidFill>
                  <a:schemeClr val="bg1">
                    <a:lumMod val="50000"/>
                  </a:schemeClr>
                </a:solidFill>
              </a:rPr>
              <a:t>Garnet red </a:t>
            </a:r>
            <a:r>
              <a:rPr lang="en-GB" sz="1400" dirty="0" err="1">
                <a:solidFill>
                  <a:schemeClr val="bg1">
                    <a:lumMod val="50000"/>
                  </a:schemeClr>
                </a:solidFill>
              </a:rPr>
              <a:t>color</a:t>
            </a:r>
            <a:r>
              <a:rPr lang="en-GB" sz="1400" dirty="0">
                <a:solidFill>
                  <a:schemeClr val="bg1">
                    <a:lumMod val="50000"/>
                  </a:schemeClr>
                </a:solidFill>
              </a:rPr>
              <a:t> with very bright, intense and deep ruby red hues, maintaining the gleam of youth. Balanced and powerful aromas of ripe red fruit and clean wood that enhance the wine. It shows expressive tannins, notable structure and excellent body. Wide drinking window.</a:t>
            </a:r>
            <a:endParaRPr lang="en-US" sz="1400" dirty="0">
              <a:solidFill>
                <a:schemeClr val="bg1">
                  <a:lumMod val="50000"/>
                </a:schemeClr>
              </a:solidFill>
            </a:endParaRPr>
          </a:p>
        </p:txBody>
      </p:sp>
      <p:sp>
        <p:nvSpPr>
          <p:cNvPr id="10" name="Marcador de contenido 4"/>
          <p:cNvSpPr txBox="1">
            <a:spLocks/>
          </p:cNvSpPr>
          <p:nvPr/>
        </p:nvSpPr>
        <p:spPr>
          <a:xfrm>
            <a:off x="9153751" y="486048"/>
            <a:ext cx="2162756" cy="348038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s-ES" sz="1200" b="1" dirty="0"/>
              <a:t>AWARDS &amp; RATINGS</a:t>
            </a:r>
          </a:p>
          <a:p>
            <a:pPr>
              <a:lnSpc>
                <a:spcPct val="100000"/>
              </a:lnSpc>
              <a:spcBef>
                <a:spcPts val="400"/>
              </a:spcBef>
            </a:pPr>
            <a:r>
              <a:rPr lang="es-ES" sz="1100" b="1" dirty="0">
                <a:solidFill>
                  <a:prstClr val="black">
                    <a:lumMod val="50000"/>
                    <a:lumOff val="50000"/>
                  </a:prstClr>
                </a:solidFill>
              </a:rPr>
              <a:t>VINTAGE 2020</a:t>
            </a:r>
          </a:p>
          <a:p>
            <a:pPr marL="0" indent="0">
              <a:lnSpc>
                <a:spcPct val="100000"/>
              </a:lnSpc>
              <a:spcBef>
                <a:spcPts val="400"/>
              </a:spcBef>
              <a:buNone/>
            </a:pPr>
            <a:r>
              <a:rPr lang="es-ES" sz="1100" b="1" dirty="0">
                <a:solidFill>
                  <a:prstClr val="black">
                    <a:lumMod val="50000"/>
                    <a:lumOff val="50000"/>
                  </a:prstClr>
                </a:solidFill>
              </a:rPr>
              <a:t>91p </a:t>
            </a:r>
            <a:r>
              <a:rPr lang="es-ES" sz="1100" dirty="0">
                <a:solidFill>
                  <a:prstClr val="black">
                    <a:lumMod val="50000"/>
                    <a:lumOff val="50000"/>
                  </a:prstClr>
                </a:solidFill>
              </a:rPr>
              <a:t>James </a:t>
            </a:r>
            <a:r>
              <a:rPr lang="es-ES" sz="1100" dirty="0" err="1">
                <a:solidFill>
                  <a:prstClr val="black">
                    <a:lumMod val="50000"/>
                    <a:lumOff val="50000"/>
                  </a:prstClr>
                </a:solidFill>
              </a:rPr>
              <a:t>Suckling</a:t>
            </a:r>
            <a:endParaRPr lang="es-ES" sz="1100" dirty="0">
              <a:solidFill>
                <a:prstClr val="black">
                  <a:lumMod val="50000"/>
                  <a:lumOff val="50000"/>
                </a:prstClr>
              </a:solidFill>
            </a:endParaRPr>
          </a:p>
          <a:p>
            <a:pPr marL="0" indent="0">
              <a:spcBef>
                <a:spcPts val="400"/>
              </a:spcBef>
              <a:buNone/>
            </a:pPr>
            <a:r>
              <a:rPr lang="es-ES" sz="1100" b="1" dirty="0">
                <a:solidFill>
                  <a:prstClr val="black">
                    <a:lumMod val="50000"/>
                    <a:lumOff val="50000"/>
                  </a:prstClr>
                </a:solidFill>
              </a:rPr>
              <a:t>92p </a:t>
            </a:r>
            <a:r>
              <a:rPr lang="es-ES" sz="1100" dirty="0" err="1">
                <a:solidFill>
                  <a:prstClr val="black">
                    <a:lumMod val="50000"/>
                    <a:lumOff val="50000"/>
                  </a:prstClr>
                </a:solidFill>
              </a:rPr>
              <a:t>Wine</a:t>
            </a:r>
            <a:r>
              <a:rPr lang="es-ES" sz="1100" dirty="0">
                <a:solidFill>
                  <a:prstClr val="black">
                    <a:lumMod val="50000"/>
                    <a:lumOff val="50000"/>
                  </a:prstClr>
                </a:solidFill>
              </a:rPr>
              <a:t> </a:t>
            </a:r>
            <a:r>
              <a:rPr lang="es-ES" sz="1100" dirty="0" err="1">
                <a:solidFill>
                  <a:prstClr val="black">
                    <a:lumMod val="50000"/>
                    <a:lumOff val="50000"/>
                  </a:prstClr>
                </a:solidFill>
              </a:rPr>
              <a:t>Enthusiast</a:t>
            </a:r>
            <a:endParaRPr lang="es-ES" sz="1100" dirty="0">
              <a:solidFill>
                <a:prstClr val="black">
                  <a:lumMod val="50000"/>
                  <a:lumOff val="50000"/>
                </a:prstClr>
              </a:solidFill>
            </a:endParaRPr>
          </a:p>
          <a:p>
            <a:pPr marL="0" indent="0">
              <a:spcBef>
                <a:spcPts val="400"/>
              </a:spcBef>
              <a:buNone/>
            </a:pPr>
            <a:r>
              <a:rPr lang="es-ES" sz="1100" b="1" dirty="0">
                <a:solidFill>
                  <a:prstClr val="black">
                    <a:lumMod val="50000"/>
                    <a:lumOff val="50000"/>
                  </a:prstClr>
                </a:solidFill>
              </a:rPr>
              <a:t>90p </a:t>
            </a:r>
            <a:r>
              <a:rPr lang="es-ES" sz="1100" dirty="0">
                <a:solidFill>
                  <a:prstClr val="black">
                    <a:lumMod val="50000"/>
                    <a:lumOff val="50000"/>
                  </a:prstClr>
                </a:solidFill>
              </a:rPr>
              <a:t>International </a:t>
            </a:r>
            <a:r>
              <a:rPr lang="es-ES" sz="1100" dirty="0" err="1">
                <a:solidFill>
                  <a:prstClr val="black">
                    <a:lumMod val="50000"/>
                    <a:lumOff val="50000"/>
                  </a:prstClr>
                </a:solidFill>
              </a:rPr>
              <a:t>Wine</a:t>
            </a:r>
            <a:r>
              <a:rPr lang="es-ES" sz="1100" dirty="0">
                <a:solidFill>
                  <a:prstClr val="black">
                    <a:lumMod val="50000"/>
                    <a:lumOff val="50000"/>
                  </a:prstClr>
                </a:solidFill>
              </a:rPr>
              <a:t> </a:t>
            </a:r>
            <a:r>
              <a:rPr lang="es-ES" sz="1100" dirty="0" err="1">
                <a:solidFill>
                  <a:prstClr val="black">
                    <a:lumMod val="50000"/>
                    <a:lumOff val="50000"/>
                  </a:prstClr>
                </a:solidFill>
              </a:rPr>
              <a:t>Challenge</a:t>
            </a:r>
            <a:endParaRPr lang="es-ES" sz="1100" dirty="0">
              <a:solidFill>
                <a:prstClr val="black">
                  <a:lumMod val="50000"/>
                  <a:lumOff val="50000"/>
                </a:prstClr>
              </a:solidFill>
            </a:endParaRPr>
          </a:p>
          <a:p>
            <a:pPr marL="0" lvl="0" indent="0">
              <a:lnSpc>
                <a:spcPct val="100000"/>
              </a:lnSpc>
              <a:spcBef>
                <a:spcPts val="200"/>
              </a:spcBef>
              <a:buNone/>
            </a:pPr>
            <a:r>
              <a:rPr lang="es-ES" sz="1100" b="1" dirty="0">
                <a:solidFill>
                  <a:prstClr val="black">
                    <a:lumMod val="50000"/>
                    <a:lumOff val="50000"/>
                  </a:prstClr>
                </a:solidFill>
              </a:rPr>
              <a:t>93p </a:t>
            </a:r>
            <a:r>
              <a:rPr lang="es-ES" sz="1100" dirty="0">
                <a:solidFill>
                  <a:prstClr val="black">
                    <a:lumMod val="50000"/>
                    <a:lumOff val="50000"/>
                  </a:prstClr>
                </a:solidFill>
              </a:rPr>
              <a:t>Tastings</a:t>
            </a:r>
          </a:p>
          <a:p>
            <a:pPr marL="0" lvl="0" indent="0">
              <a:lnSpc>
                <a:spcPct val="100000"/>
              </a:lnSpc>
              <a:spcBef>
                <a:spcPts val="200"/>
              </a:spcBef>
              <a:buNone/>
            </a:pPr>
            <a:r>
              <a:rPr lang="es-ES" sz="1100" b="1" dirty="0">
                <a:solidFill>
                  <a:prstClr val="black">
                    <a:lumMod val="50000"/>
                    <a:lumOff val="50000"/>
                  </a:prstClr>
                </a:solidFill>
              </a:rPr>
              <a:t>92p </a:t>
            </a:r>
            <a:r>
              <a:rPr lang="es-ES" sz="1100" dirty="0">
                <a:solidFill>
                  <a:prstClr val="black">
                    <a:lumMod val="50000"/>
                    <a:lumOff val="50000"/>
                  </a:prstClr>
                </a:solidFill>
              </a:rPr>
              <a:t>Andreas </a:t>
            </a:r>
            <a:r>
              <a:rPr lang="es-ES" sz="1100" dirty="0" err="1">
                <a:solidFill>
                  <a:prstClr val="black">
                    <a:lumMod val="50000"/>
                    <a:lumOff val="50000"/>
                  </a:prstClr>
                </a:solidFill>
              </a:rPr>
              <a:t>Larsson-Tasted</a:t>
            </a:r>
            <a:endParaRPr lang="es-ES" sz="1100" dirty="0">
              <a:solidFill>
                <a:prstClr val="black">
                  <a:lumMod val="50000"/>
                  <a:lumOff val="50000"/>
                </a:prstClr>
              </a:solidFill>
            </a:endParaRPr>
          </a:p>
          <a:p>
            <a:pPr marL="0" indent="0">
              <a:lnSpc>
                <a:spcPct val="100000"/>
              </a:lnSpc>
              <a:spcBef>
                <a:spcPts val="200"/>
              </a:spcBef>
              <a:buNone/>
            </a:pPr>
            <a:r>
              <a:rPr lang="es-ES" sz="1100" b="1" dirty="0">
                <a:solidFill>
                  <a:prstClr val="black">
                    <a:lumMod val="50000"/>
                    <a:lumOff val="50000"/>
                  </a:prstClr>
                </a:solidFill>
              </a:rPr>
              <a:t>91p </a:t>
            </a:r>
            <a:r>
              <a:rPr lang="es-ES" sz="1100" dirty="0" err="1">
                <a:solidFill>
                  <a:prstClr val="black">
                    <a:lumMod val="50000"/>
                    <a:lumOff val="50000"/>
                  </a:prstClr>
                </a:solidFill>
              </a:rPr>
              <a:t>Wine</a:t>
            </a:r>
            <a:r>
              <a:rPr lang="es-ES" sz="1100" dirty="0">
                <a:solidFill>
                  <a:prstClr val="black">
                    <a:lumMod val="50000"/>
                    <a:lumOff val="50000"/>
                  </a:prstClr>
                </a:solidFill>
              </a:rPr>
              <a:t> &amp; </a:t>
            </a:r>
            <a:r>
              <a:rPr lang="es-ES" sz="1100" dirty="0" err="1">
                <a:solidFill>
                  <a:prstClr val="black">
                    <a:lumMod val="50000"/>
                    <a:lumOff val="50000"/>
                  </a:prstClr>
                </a:solidFill>
              </a:rPr>
              <a:t>Spirits</a:t>
            </a:r>
            <a:endParaRPr lang="es-ES" sz="1100" dirty="0">
              <a:solidFill>
                <a:prstClr val="black">
                  <a:lumMod val="50000"/>
                  <a:lumOff val="50000"/>
                </a:prstClr>
              </a:solidFill>
            </a:endParaRPr>
          </a:p>
          <a:p>
            <a:pPr marL="0" lvl="0" indent="0">
              <a:lnSpc>
                <a:spcPct val="100000"/>
              </a:lnSpc>
              <a:spcBef>
                <a:spcPts val="200"/>
              </a:spcBef>
              <a:buNone/>
            </a:pPr>
            <a:r>
              <a:rPr lang="es-ES" sz="1100" b="1" dirty="0">
                <a:solidFill>
                  <a:prstClr val="black">
                    <a:lumMod val="50000"/>
                    <a:lumOff val="50000"/>
                  </a:prstClr>
                </a:solidFill>
              </a:rPr>
              <a:t>90p </a:t>
            </a:r>
            <a:r>
              <a:rPr lang="es-ES" sz="1100" dirty="0">
                <a:solidFill>
                  <a:prstClr val="black">
                    <a:lumMod val="50000"/>
                    <a:lumOff val="50000"/>
                  </a:prstClr>
                </a:solidFill>
              </a:rPr>
              <a:t>Gilbert &amp; </a:t>
            </a:r>
            <a:r>
              <a:rPr lang="es-ES" sz="1100" dirty="0" err="1">
                <a:solidFill>
                  <a:prstClr val="black">
                    <a:lumMod val="50000"/>
                    <a:lumOff val="50000"/>
                  </a:prstClr>
                </a:solidFill>
              </a:rPr>
              <a:t>Gaillard</a:t>
            </a:r>
            <a:endParaRPr lang="es-ES" sz="1100" dirty="0">
              <a:solidFill>
                <a:prstClr val="black">
                  <a:lumMod val="50000"/>
                  <a:lumOff val="50000"/>
                </a:prstClr>
              </a:solidFill>
            </a:endParaRPr>
          </a:p>
          <a:p>
            <a:pPr>
              <a:lnSpc>
                <a:spcPct val="100000"/>
              </a:lnSpc>
              <a:spcBef>
                <a:spcPts val="400"/>
              </a:spcBef>
            </a:pPr>
            <a:r>
              <a:rPr lang="es-ES" sz="1100" b="1" dirty="0">
                <a:solidFill>
                  <a:schemeClr val="tx1">
                    <a:lumMod val="50000"/>
                    <a:lumOff val="50000"/>
                  </a:schemeClr>
                </a:solidFill>
              </a:rPr>
              <a:t>VINTAGE 2019</a:t>
            </a:r>
          </a:p>
          <a:p>
            <a:pPr marL="0" indent="0">
              <a:lnSpc>
                <a:spcPct val="100000"/>
              </a:lnSpc>
              <a:spcBef>
                <a:spcPts val="400"/>
              </a:spcBef>
              <a:buNone/>
            </a:pPr>
            <a:r>
              <a:rPr lang="en-GB" sz="1100" b="1" dirty="0">
                <a:solidFill>
                  <a:schemeClr val="tx1">
                    <a:lumMod val="50000"/>
                    <a:lumOff val="50000"/>
                  </a:schemeClr>
                </a:solidFill>
              </a:rPr>
              <a:t>90p</a:t>
            </a:r>
            <a:r>
              <a:rPr lang="en-GB" sz="1100" dirty="0">
                <a:solidFill>
                  <a:schemeClr val="tx1">
                    <a:lumMod val="50000"/>
                    <a:lumOff val="50000"/>
                  </a:schemeClr>
                </a:solidFill>
              </a:rPr>
              <a:t> Win </a:t>
            </a:r>
            <a:r>
              <a:rPr lang="en-GB" sz="1100" dirty="0" err="1">
                <a:solidFill>
                  <a:schemeClr val="tx1">
                    <a:lumMod val="50000"/>
                    <a:lumOff val="50000"/>
                  </a:schemeClr>
                </a:solidFill>
              </a:rPr>
              <a:t>Aling</a:t>
            </a:r>
            <a:r>
              <a:rPr lang="en-GB" sz="1100" dirty="0">
                <a:solidFill>
                  <a:schemeClr val="tx1">
                    <a:lumMod val="50000"/>
                    <a:lumOff val="50000"/>
                  </a:schemeClr>
                </a:solidFill>
              </a:rPr>
              <a:t> Canada</a:t>
            </a:r>
          </a:p>
          <a:p>
            <a:pPr marL="0" indent="0">
              <a:lnSpc>
                <a:spcPct val="100000"/>
              </a:lnSpc>
              <a:spcBef>
                <a:spcPts val="200"/>
              </a:spcBef>
              <a:buNone/>
            </a:pPr>
            <a:r>
              <a:rPr lang="en-GB" sz="1100" b="1" dirty="0">
                <a:solidFill>
                  <a:schemeClr val="tx1">
                    <a:lumMod val="50000"/>
                    <a:lumOff val="50000"/>
                  </a:schemeClr>
                </a:solidFill>
              </a:rPr>
              <a:t>Gold Medal </a:t>
            </a:r>
            <a:r>
              <a:rPr lang="en-GB" sz="1100" dirty="0">
                <a:solidFill>
                  <a:schemeClr val="tx1">
                    <a:lumMod val="50000"/>
                    <a:lumOff val="50000"/>
                  </a:schemeClr>
                </a:solidFill>
              </a:rPr>
              <a:t>Gilbert &amp; Gaillard</a:t>
            </a:r>
          </a:p>
          <a:p>
            <a:pPr marL="0" indent="0">
              <a:lnSpc>
                <a:spcPct val="100000"/>
              </a:lnSpc>
              <a:spcBef>
                <a:spcPts val="200"/>
              </a:spcBef>
              <a:buNone/>
            </a:pPr>
            <a:r>
              <a:rPr lang="en-GB" sz="1100" b="1" dirty="0">
                <a:solidFill>
                  <a:schemeClr val="tx1">
                    <a:lumMod val="50000"/>
                    <a:lumOff val="50000"/>
                  </a:schemeClr>
                </a:solidFill>
              </a:rPr>
              <a:t>90p</a:t>
            </a:r>
            <a:r>
              <a:rPr lang="en-GB" sz="1100" dirty="0">
                <a:solidFill>
                  <a:schemeClr val="tx1">
                    <a:lumMod val="50000"/>
                    <a:lumOff val="50000"/>
                  </a:schemeClr>
                </a:solidFill>
              </a:rPr>
              <a:t> Wine Enthusiast</a:t>
            </a:r>
          </a:p>
          <a:p>
            <a:pPr marL="0" indent="0">
              <a:lnSpc>
                <a:spcPct val="100000"/>
              </a:lnSpc>
              <a:spcBef>
                <a:spcPts val="200"/>
              </a:spcBef>
              <a:buNone/>
            </a:pPr>
            <a:r>
              <a:rPr lang="en-GB" sz="1100" b="1" dirty="0">
                <a:solidFill>
                  <a:schemeClr val="tx1">
                    <a:lumMod val="50000"/>
                    <a:lumOff val="50000"/>
                  </a:schemeClr>
                </a:solidFill>
              </a:rPr>
              <a:t>92p</a:t>
            </a:r>
            <a:r>
              <a:rPr lang="en-GB" sz="1100" dirty="0">
                <a:solidFill>
                  <a:schemeClr val="tx1">
                    <a:lumMod val="50000"/>
                    <a:lumOff val="50000"/>
                  </a:schemeClr>
                </a:solidFill>
              </a:rPr>
              <a:t> Wine &amp; Spirits</a:t>
            </a:r>
          </a:p>
          <a:p>
            <a:pPr marL="0" indent="0">
              <a:spcBef>
                <a:spcPts val="200"/>
              </a:spcBef>
              <a:buNone/>
            </a:pPr>
            <a:r>
              <a:rPr lang="en-GB" sz="1100" b="1" dirty="0">
                <a:solidFill>
                  <a:schemeClr val="tx1">
                    <a:lumMod val="50000"/>
                    <a:lumOff val="50000"/>
                  </a:schemeClr>
                </a:solidFill>
              </a:rPr>
              <a:t>94p</a:t>
            </a:r>
            <a:r>
              <a:rPr lang="en-GB" sz="1100" dirty="0">
                <a:solidFill>
                  <a:schemeClr val="tx1">
                    <a:lumMod val="50000"/>
                    <a:lumOff val="50000"/>
                  </a:schemeClr>
                </a:solidFill>
              </a:rPr>
              <a:t> Tastings</a:t>
            </a:r>
          </a:p>
          <a:p>
            <a:pPr marL="0" indent="0">
              <a:spcBef>
                <a:spcPts val="200"/>
              </a:spcBef>
              <a:buNone/>
            </a:pPr>
            <a:r>
              <a:rPr lang="es-ES" sz="1100" b="1" dirty="0">
                <a:solidFill>
                  <a:schemeClr val="tx1">
                    <a:lumMod val="50000"/>
                    <a:lumOff val="50000"/>
                  </a:schemeClr>
                </a:solidFill>
              </a:rPr>
              <a:t>93p</a:t>
            </a:r>
            <a:r>
              <a:rPr lang="es-ES" sz="1100" dirty="0">
                <a:solidFill>
                  <a:schemeClr val="tx1">
                    <a:lumMod val="50000"/>
                    <a:lumOff val="50000"/>
                  </a:schemeClr>
                </a:solidFill>
              </a:rPr>
              <a:t> Guía Vivir el Vino</a:t>
            </a:r>
          </a:p>
          <a:p>
            <a:pPr marL="0" indent="0">
              <a:spcBef>
                <a:spcPts val="200"/>
              </a:spcBef>
              <a:buNone/>
            </a:pPr>
            <a:r>
              <a:rPr lang="en-GB" sz="1100" b="1" dirty="0">
                <a:solidFill>
                  <a:schemeClr val="tx1">
                    <a:lumMod val="50000"/>
                    <a:lumOff val="50000"/>
                  </a:schemeClr>
                </a:solidFill>
              </a:rPr>
              <a:t>Gold Medal </a:t>
            </a:r>
            <a:r>
              <a:rPr lang="en-GB" sz="1100" dirty="0">
                <a:solidFill>
                  <a:schemeClr val="tx1">
                    <a:lumMod val="50000"/>
                    <a:lumOff val="50000"/>
                  </a:schemeClr>
                </a:solidFill>
              </a:rPr>
              <a:t>Gilbert &amp; Gaillard</a:t>
            </a:r>
          </a:p>
          <a:p>
            <a:pPr marL="0" indent="0">
              <a:buNone/>
            </a:pPr>
            <a:endParaRPr lang="es-ES" sz="1100" dirty="0"/>
          </a:p>
          <a:p>
            <a:pPr marL="0" indent="0">
              <a:buNone/>
            </a:pPr>
            <a:endParaRPr lang="es-ES" sz="1100" dirty="0"/>
          </a:p>
          <a:p>
            <a:pPr marL="0" indent="0">
              <a:buNone/>
            </a:pPr>
            <a:endParaRPr lang="es-ES" sz="1100" dirty="0"/>
          </a:p>
        </p:txBody>
      </p:sp>
      <p:sp>
        <p:nvSpPr>
          <p:cNvPr id="11" name="Marcador de contenido 4"/>
          <p:cNvSpPr txBox="1">
            <a:spLocks/>
          </p:cNvSpPr>
          <p:nvPr/>
        </p:nvSpPr>
        <p:spPr>
          <a:xfrm>
            <a:off x="9153751" y="4066547"/>
            <a:ext cx="2162756" cy="99908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200"/>
              </a:spcBef>
              <a:buNone/>
            </a:pPr>
            <a:r>
              <a:rPr lang="en-US" sz="1200" b="1" dirty="0"/>
              <a:t>STANDARD PACKAGING</a:t>
            </a:r>
          </a:p>
          <a:p>
            <a:pPr marL="0" indent="0" algn="just">
              <a:spcBef>
                <a:spcPts val="200"/>
              </a:spcBef>
              <a:buNone/>
            </a:pPr>
            <a:r>
              <a:rPr lang="en-US" sz="1100" dirty="0">
                <a:solidFill>
                  <a:schemeClr val="bg1">
                    <a:lumMod val="50000"/>
                  </a:schemeClr>
                </a:solidFill>
              </a:rPr>
              <a:t>Bottle of 75cl </a:t>
            </a:r>
          </a:p>
          <a:p>
            <a:pPr marL="0" indent="0">
              <a:spcBef>
                <a:spcPts val="200"/>
              </a:spcBef>
              <a:buNone/>
            </a:pPr>
            <a:r>
              <a:rPr lang="en-US" sz="1050" dirty="0">
                <a:solidFill>
                  <a:schemeClr val="bg1">
                    <a:lumMod val="50000"/>
                  </a:schemeClr>
                </a:solidFill>
              </a:rPr>
              <a:t>Cartons of 6 bottles. </a:t>
            </a:r>
          </a:p>
          <a:p>
            <a:pPr marL="0" indent="0">
              <a:spcBef>
                <a:spcPts val="200"/>
              </a:spcBef>
              <a:buNone/>
            </a:pPr>
            <a:r>
              <a:rPr lang="en-US" sz="1050" dirty="0">
                <a:solidFill>
                  <a:schemeClr val="bg1">
                    <a:lumMod val="50000"/>
                  </a:schemeClr>
                </a:solidFill>
              </a:rPr>
              <a:t>105</a:t>
            </a:r>
            <a:r>
              <a:rPr lang="en-US" sz="1050" dirty="0">
                <a:solidFill>
                  <a:srgbClr val="FF0000"/>
                </a:solidFill>
              </a:rPr>
              <a:t> </a:t>
            </a:r>
            <a:r>
              <a:rPr lang="en-US" sz="1050" dirty="0">
                <a:solidFill>
                  <a:schemeClr val="bg1">
                    <a:lumMod val="50000"/>
                  </a:schemeClr>
                </a:solidFill>
              </a:rPr>
              <a:t>cartons per Euro pallet</a:t>
            </a:r>
            <a:endParaRPr lang="es-ES" sz="1050" dirty="0">
              <a:solidFill>
                <a:schemeClr val="bg1">
                  <a:lumMod val="50000"/>
                </a:schemeClr>
              </a:solidFill>
            </a:endParaRPr>
          </a:p>
        </p:txBody>
      </p:sp>
      <p:sp>
        <p:nvSpPr>
          <p:cNvPr id="14" name="Rectángulo 13"/>
          <p:cNvSpPr/>
          <p:nvPr/>
        </p:nvSpPr>
        <p:spPr>
          <a:xfrm flipV="1">
            <a:off x="9010627" y="3984361"/>
            <a:ext cx="2449004"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8892166" y="205477"/>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5882" y="385935"/>
            <a:ext cx="696734" cy="696734"/>
          </a:xfrm>
          <a:prstGeom prst="rect">
            <a:avLst/>
          </a:prstGeom>
        </p:spPr>
      </p:pic>
      <p:sp>
        <p:nvSpPr>
          <p:cNvPr id="13" name="Rectángulo 12"/>
          <p:cNvSpPr/>
          <p:nvPr/>
        </p:nvSpPr>
        <p:spPr>
          <a:xfrm flipV="1">
            <a:off x="577616" y="1448129"/>
            <a:ext cx="6199242"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67978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 y="0"/>
            <a:ext cx="12193341" cy="6858000"/>
          </a:xfrm>
          <a:prstGeom prst="rect">
            <a:avLst/>
          </a:prstGeom>
        </p:spPr>
      </p:pic>
      <p:sp>
        <p:nvSpPr>
          <p:cNvPr id="8" name="Rectángulo 7"/>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3" name="Rectángulo 12"/>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84209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2167" b="17490"/>
          <a:stretch/>
        </p:blipFill>
        <p:spPr>
          <a:xfrm>
            <a:off x="9290062" y="4774496"/>
            <a:ext cx="2019985" cy="2020751"/>
          </a:xfrm>
          <a:prstGeom prst="rect">
            <a:avLst/>
          </a:prstGeom>
        </p:spPr>
      </p:pic>
      <p:sp>
        <p:nvSpPr>
          <p:cNvPr id="2" name="Título 1"/>
          <p:cNvSpPr>
            <a:spLocks noGrp="1"/>
          </p:cNvSpPr>
          <p:nvPr>
            <p:ph type="title"/>
          </p:nvPr>
        </p:nvSpPr>
        <p:spPr>
          <a:xfrm>
            <a:off x="877620" y="776194"/>
            <a:ext cx="5532788" cy="306475"/>
          </a:xfrm>
          <a:noFill/>
          <a:effectLst>
            <a:reflection blurRad="6350" stA="50000" endA="300" endPos="55000" dir="5400000" sy="-100000" algn="bl" rotWithShape="0"/>
          </a:effectLst>
        </p:spPr>
        <p:txBody>
          <a:bodyPr>
            <a:normAutofit fontScale="90000"/>
          </a:bodyPr>
          <a:lstStyle/>
          <a:p>
            <a:r>
              <a:rPr lang="es-ES" dirty="0">
                <a:latin typeface="+mn-lt"/>
                <a:cs typeface="Adobe Devanagari" panose="02040503050201020203" pitchFamily="18" charset="0"/>
              </a:rPr>
              <a:t>VILANO </a:t>
            </a:r>
            <a:r>
              <a:rPr lang="es-ES" sz="3600" dirty="0">
                <a:solidFill>
                  <a:schemeClr val="bg1">
                    <a:lumMod val="50000"/>
                  </a:schemeClr>
                </a:solidFill>
                <a:latin typeface="+mn-lt"/>
                <a:cs typeface="Adobe Devanagari" panose="02040503050201020203" pitchFamily="18" charset="0"/>
              </a:rPr>
              <a:t>BLACK</a:t>
            </a:r>
          </a:p>
        </p:txBody>
      </p:sp>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26794" r="23074"/>
          <a:stretch/>
        </p:blipFill>
        <p:spPr>
          <a:xfrm>
            <a:off x="6789141" y="307751"/>
            <a:ext cx="2105049" cy="6242499"/>
          </a:xfrm>
          <a:prstGeom prst="rect">
            <a:avLst/>
          </a:prstGeom>
        </p:spPr>
      </p:pic>
      <p:sp>
        <p:nvSpPr>
          <p:cNvPr id="5" name="Marcador de contenido 4"/>
          <p:cNvSpPr>
            <a:spLocks noGrp="1"/>
          </p:cNvSpPr>
          <p:nvPr>
            <p:ph idx="1"/>
          </p:nvPr>
        </p:nvSpPr>
        <p:spPr>
          <a:xfrm>
            <a:off x="511170" y="1859310"/>
            <a:ext cx="6265688" cy="4375521"/>
          </a:xfrm>
          <a:noFill/>
        </p:spPr>
        <p:txBody>
          <a:bodyPr>
            <a:noAutofit/>
          </a:bodyPr>
          <a:lstStyle/>
          <a:p>
            <a:r>
              <a:rPr lang="es-ES" sz="1400" b="1" dirty="0">
                <a:solidFill>
                  <a:schemeClr val="bg1">
                    <a:lumMod val="50000"/>
                  </a:schemeClr>
                </a:solidFill>
              </a:rPr>
              <a:t>VINTAGE </a:t>
            </a:r>
            <a:r>
              <a:rPr lang="es-ES" sz="1400" dirty="0">
                <a:solidFill>
                  <a:schemeClr val="bg1">
                    <a:lumMod val="50000"/>
                  </a:schemeClr>
                </a:solidFill>
              </a:rPr>
              <a:t>2021</a:t>
            </a:r>
          </a:p>
          <a:p>
            <a:r>
              <a:rPr lang="en-US" sz="1400" b="1" dirty="0">
                <a:solidFill>
                  <a:schemeClr val="bg1">
                    <a:lumMod val="50000"/>
                  </a:schemeClr>
                </a:solidFill>
              </a:rPr>
              <a:t>APELLATION: </a:t>
            </a:r>
            <a:r>
              <a:rPr lang="en-US" sz="1400" dirty="0">
                <a:solidFill>
                  <a:schemeClr val="bg1">
                    <a:lumMod val="50000"/>
                  </a:schemeClr>
                </a:solidFill>
              </a:rPr>
              <a:t>D.O. RIBERA DEL DUERO</a:t>
            </a:r>
          </a:p>
          <a:p>
            <a:r>
              <a:rPr lang="en-US" sz="1400" b="1" dirty="0">
                <a:solidFill>
                  <a:schemeClr val="bg1">
                    <a:lumMod val="50000"/>
                  </a:schemeClr>
                </a:solidFill>
              </a:rPr>
              <a:t>GRAPE VARIETY: </a:t>
            </a:r>
            <a:r>
              <a:rPr lang="en-US" sz="1400" dirty="0">
                <a:solidFill>
                  <a:schemeClr val="bg1">
                    <a:lumMod val="50000"/>
                  </a:schemeClr>
                </a:solidFill>
              </a:rPr>
              <a:t>100% TINTA FINA</a:t>
            </a:r>
          </a:p>
          <a:p>
            <a:pPr algn="just"/>
            <a:r>
              <a:rPr lang="en-US" sz="1400" b="1" dirty="0">
                <a:solidFill>
                  <a:schemeClr val="bg1">
                    <a:lumMod val="50000"/>
                  </a:schemeClr>
                </a:solidFill>
              </a:rPr>
              <a:t>WINEMAKING: </a:t>
            </a:r>
            <a:r>
              <a:rPr lang="en-GB" sz="1400" dirty="0">
                <a:solidFill>
                  <a:schemeClr val="bg1">
                    <a:lumMod val="50000"/>
                  </a:schemeClr>
                </a:solidFill>
              </a:rPr>
              <a:t>Selection of the best old vines sourced from 4 plots and older than 50 years. Maceration for 8 to 10 days in stainless steel tanks at a controlled temperature of 25-28 º. Ageing for 8 months in French oak barrels and 3 months in the bottle.</a:t>
            </a:r>
            <a:endParaRPr lang="en-US" sz="1400" b="1" dirty="0">
              <a:solidFill>
                <a:schemeClr val="bg1">
                  <a:lumMod val="50000"/>
                </a:schemeClr>
              </a:solidFill>
            </a:endParaRPr>
          </a:p>
          <a:p>
            <a:pPr algn="just"/>
            <a:r>
              <a:rPr lang="en-US" sz="1400" b="1" dirty="0">
                <a:solidFill>
                  <a:schemeClr val="bg1">
                    <a:lumMod val="50000"/>
                  </a:schemeClr>
                </a:solidFill>
              </a:rPr>
              <a:t>TASTING NOTES:</a:t>
            </a:r>
            <a:r>
              <a:rPr lang="en-GB" sz="1400" dirty="0">
                <a:solidFill>
                  <a:schemeClr val="bg1">
                    <a:lumMod val="50000"/>
                  </a:schemeClr>
                </a:solidFill>
              </a:rPr>
              <a:t> aromas </a:t>
            </a:r>
            <a:r>
              <a:rPr lang="en-GB" sz="1400" dirty="0" err="1">
                <a:solidFill>
                  <a:schemeClr val="bg1">
                    <a:lumMod val="50000"/>
                  </a:schemeClr>
                </a:solidFill>
              </a:rPr>
              <a:t>tands</a:t>
            </a:r>
            <a:r>
              <a:rPr lang="en-GB" sz="1400" dirty="0">
                <a:solidFill>
                  <a:schemeClr val="bg1">
                    <a:lumMod val="50000"/>
                  </a:schemeClr>
                </a:solidFill>
              </a:rPr>
              <a:t> out for its deep, inky garnet </a:t>
            </a:r>
            <a:r>
              <a:rPr lang="en-GB" sz="1400" dirty="0" err="1">
                <a:solidFill>
                  <a:schemeClr val="bg1">
                    <a:lumMod val="50000"/>
                  </a:schemeClr>
                </a:solidFill>
              </a:rPr>
              <a:t>color</a:t>
            </a:r>
            <a:r>
              <a:rPr lang="en-GB" sz="1400" dirty="0">
                <a:solidFill>
                  <a:schemeClr val="bg1">
                    <a:lumMod val="50000"/>
                  </a:schemeClr>
                </a:solidFill>
              </a:rPr>
              <a:t>, balanced and integrated of black berries, spices and </a:t>
            </a:r>
            <a:r>
              <a:rPr lang="en-GB" sz="1400" dirty="0" err="1">
                <a:solidFill>
                  <a:schemeClr val="bg1">
                    <a:lumMod val="50000"/>
                  </a:schemeClr>
                </a:solidFill>
              </a:rPr>
              <a:t>balsamics</a:t>
            </a:r>
            <a:r>
              <a:rPr lang="en-GB" sz="1400" dirty="0">
                <a:solidFill>
                  <a:schemeClr val="bg1">
                    <a:lumMod val="50000"/>
                  </a:schemeClr>
                </a:solidFill>
              </a:rPr>
              <a:t>. A round mouthfeel, well structured, with a long an tasty finish</a:t>
            </a:r>
            <a:r>
              <a:rPr lang="en-GB" sz="1400" dirty="0"/>
              <a:t>.</a:t>
            </a:r>
          </a:p>
          <a:p>
            <a:pPr algn="just"/>
            <a:r>
              <a:rPr lang="en-GB" sz="1400" b="1" dirty="0">
                <a:solidFill>
                  <a:schemeClr val="bg1">
                    <a:lumMod val="50000"/>
                  </a:schemeClr>
                </a:solidFill>
              </a:rPr>
              <a:t>SERVING TEMPERATURE: </a:t>
            </a:r>
            <a:r>
              <a:rPr lang="en-GB" sz="1400" dirty="0">
                <a:solidFill>
                  <a:schemeClr val="bg1">
                    <a:lumMod val="50000"/>
                  </a:schemeClr>
                </a:solidFill>
              </a:rPr>
              <a:t>14º - 16ºC.</a:t>
            </a:r>
          </a:p>
          <a:p>
            <a:pPr algn="just"/>
            <a:endParaRPr lang="en-US" sz="1400" dirty="0">
              <a:solidFill>
                <a:schemeClr val="bg1">
                  <a:lumMod val="50000"/>
                </a:schemeClr>
              </a:solidFill>
            </a:endParaRPr>
          </a:p>
        </p:txBody>
      </p:sp>
      <p:sp>
        <p:nvSpPr>
          <p:cNvPr id="10" name="Marcador de contenido 4"/>
          <p:cNvSpPr txBox="1">
            <a:spLocks/>
          </p:cNvSpPr>
          <p:nvPr/>
        </p:nvSpPr>
        <p:spPr>
          <a:xfrm>
            <a:off x="9107289" y="225959"/>
            <a:ext cx="2245158" cy="366938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s-ES" sz="1100" b="1" dirty="0"/>
              <a:t>AWARDS &amp; RATINGS</a:t>
            </a:r>
          </a:p>
          <a:p>
            <a:pPr>
              <a:lnSpc>
                <a:spcPct val="100000"/>
              </a:lnSpc>
              <a:spcBef>
                <a:spcPts val="600"/>
              </a:spcBef>
            </a:pPr>
            <a:r>
              <a:rPr lang="es-ES" sz="1100" b="1" dirty="0">
                <a:solidFill>
                  <a:schemeClr val="bg1">
                    <a:lumMod val="50000"/>
                  </a:schemeClr>
                </a:solidFill>
              </a:rPr>
              <a:t>VINTAGE 2021</a:t>
            </a:r>
          </a:p>
          <a:p>
            <a:pPr marL="0" indent="0">
              <a:lnSpc>
                <a:spcPct val="100000"/>
              </a:lnSpc>
              <a:spcBef>
                <a:spcPts val="600"/>
              </a:spcBef>
              <a:buNone/>
            </a:pPr>
            <a:r>
              <a:rPr lang="en-GB" sz="1100" b="1" dirty="0">
                <a:solidFill>
                  <a:schemeClr val="bg1">
                    <a:lumMod val="50000"/>
                  </a:schemeClr>
                </a:solidFill>
              </a:rPr>
              <a:t>92p </a:t>
            </a:r>
            <a:r>
              <a:rPr lang="en-GB" sz="1100" dirty="0">
                <a:solidFill>
                  <a:schemeClr val="bg1">
                    <a:lumMod val="50000"/>
                  </a:schemeClr>
                </a:solidFill>
              </a:rPr>
              <a:t>Tastings</a:t>
            </a:r>
          </a:p>
          <a:p>
            <a:pPr marL="0" indent="0">
              <a:lnSpc>
                <a:spcPct val="100000"/>
              </a:lnSpc>
              <a:spcBef>
                <a:spcPts val="200"/>
              </a:spcBef>
              <a:buNone/>
            </a:pPr>
            <a:r>
              <a:rPr lang="en-GB" sz="1100" b="1" dirty="0">
                <a:solidFill>
                  <a:schemeClr val="bg1">
                    <a:lumMod val="50000"/>
                  </a:schemeClr>
                </a:solidFill>
              </a:rPr>
              <a:t>90p </a:t>
            </a:r>
            <a:r>
              <a:rPr lang="en-GB" sz="1100" dirty="0">
                <a:solidFill>
                  <a:schemeClr val="bg1">
                    <a:lumMod val="50000"/>
                  </a:schemeClr>
                </a:solidFill>
              </a:rPr>
              <a:t>Gilbert &amp; Gaillard</a:t>
            </a:r>
          </a:p>
          <a:p>
            <a:pPr marL="0" indent="0">
              <a:lnSpc>
                <a:spcPct val="100000"/>
              </a:lnSpc>
              <a:spcBef>
                <a:spcPts val="200"/>
              </a:spcBef>
              <a:buNone/>
            </a:pPr>
            <a:r>
              <a:rPr lang="en-GB" sz="1100" b="1" dirty="0">
                <a:solidFill>
                  <a:schemeClr val="bg1">
                    <a:lumMod val="50000"/>
                  </a:schemeClr>
                </a:solidFill>
              </a:rPr>
              <a:t>90p </a:t>
            </a:r>
            <a:r>
              <a:rPr lang="en-GB" sz="1100" dirty="0">
                <a:solidFill>
                  <a:schemeClr val="bg1">
                    <a:lumMod val="50000"/>
                  </a:schemeClr>
                </a:solidFill>
              </a:rPr>
              <a:t>Vertdevin Magazine</a:t>
            </a:r>
          </a:p>
          <a:p>
            <a:pPr marL="0" indent="0">
              <a:lnSpc>
                <a:spcPct val="100000"/>
              </a:lnSpc>
              <a:spcBef>
                <a:spcPts val="250"/>
              </a:spcBef>
              <a:buNone/>
            </a:pPr>
            <a:r>
              <a:rPr lang="es-ES" sz="1100" b="1" dirty="0">
                <a:solidFill>
                  <a:schemeClr val="bg1">
                    <a:lumMod val="50000"/>
                  </a:schemeClr>
                </a:solidFill>
              </a:rPr>
              <a:t>90p </a:t>
            </a:r>
            <a:r>
              <a:rPr lang="es-ES" sz="1100" dirty="0">
                <a:solidFill>
                  <a:schemeClr val="bg1">
                    <a:lumMod val="50000"/>
                  </a:schemeClr>
                </a:solidFill>
              </a:rPr>
              <a:t>International </a:t>
            </a:r>
            <a:r>
              <a:rPr lang="es-ES" sz="1100" dirty="0" err="1">
                <a:solidFill>
                  <a:schemeClr val="bg1">
                    <a:lumMod val="50000"/>
                  </a:schemeClr>
                </a:solidFill>
              </a:rPr>
              <a:t>Wine</a:t>
            </a:r>
            <a:r>
              <a:rPr lang="es-ES" sz="1100" dirty="0">
                <a:solidFill>
                  <a:schemeClr val="bg1">
                    <a:lumMod val="50000"/>
                  </a:schemeClr>
                </a:solidFill>
              </a:rPr>
              <a:t> </a:t>
            </a:r>
            <a:r>
              <a:rPr lang="es-ES" sz="1100" dirty="0" err="1">
                <a:solidFill>
                  <a:schemeClr val="bg1">
                    <a:lumMod val="50000"/>
                  </a:schemeClr>
                </a:solidFill>
              </a:rPr>
              <a:t>Challenge</a:t>
            </a:r>
            <a:endParaRPr lang="en-GB" sz="1100" dirty="0">
              <a:solidFill>
                <a:schemeClr val="bg1">
                  <a:lumMod val="50000"/>
                </a:schemeClr>
              </a:solidFill>
            </a:endParaRPr>
          </a:p>
          <a:p>
            <a:pPr>
              <a:lnSpc>
                <a:spcPct val="100000"/>
              </a:lnSpc>
              <a:spcBef>
                <a:spcPts val="250"/>
              </a:spcBef>
            </a:pPr>
            <a:r>
              <a:rPr lang="es-ES" sz="1100" b="1" dirty="0">
                <a:solidFill>
                  <a:schemeClr val="bg1">
                    <a:lumMod val="50000"/>
                  </a:schemeClr>
                </a:solidFill>
              </a:rPr>
              <a:t>VINTAGE 2020</a:t>
            </a:r>
          </a:p>
          <a:p>
            <a:pPr marL="0" indent="0">
              <a:lnSpc>
                <a:spcPct val="100000"/>
              </a:lnSpc>
              <a:spcBef>
                <a:spcPts val="600"/>
              </a:spcBef>
              <a:buNone/>
            </a:pPr>
            <a:r>
              <a:rPr lang="es-ES" sz="1100" b="1" dirty="0">
                <a:solidFill>
                  <a:schemeClr val="bg1">
                    <a:lumMod val="50000"/>
                  </a:schemeClr>
                </a:solidFill>
              </a:rPr>
              <a:t>Gold Medal </a:t>
            </a:r>
            <a:r>
              <a:rPr lang="es-ES" sz="1100" dirty="0">
                <a:solidFill>
                  <a:schemeClr val="bg1">
                    <a:lumMod val="50000"/>
                  </a:schemeClr>
                </a:solidFill>
              </a:rPr>
              <a:t>Gilbert &amp; </a:t>
            </a:r>
            <a:r>
              <a:rPr lang="es-ES" sz="1100" dirty="0" err="1">
                <a:solidFill>
                  <a:schemeClr val="bg1">
                    <a:lumMod val="50000"/>
                  </a:schemeClr>
                </a:solidFill>
              </a:rPr>
              <a:t>Gaillard</a:t>
            </a:r>
            <a:endParaRPr lang="es-ES" sz="1100" dirty="0">
              <a:solidFill>
                <a:schemeClr val="bg1">
                  <a:lumMod val="50000"/>
                </a:schemeClr>
              </a:solidFill>
            </a:endParaRPr>
          </a:p>
          <a:p>
            <a:pPr marL="0" lvl="0" indent="0">
              <a:lnSpc>
                <a:spcPct val="100000"/>
              </a:lnSpc>
              <a:spcBef>
                <a:spcPts val="200"/>
              </a:spcBef>
              <a:buNone/>
            </a:pPr>
            <a:r>
              <a:rPr lang="es-ES" sz="1100" b="1" dirty="0">
                <a:solidFill>
                  <a:schemeClr val="bg1">
                    <a:lumMod val="50000"/>
                  </a:schemeClr>
                </a:solidFill>
              </a:rPr>
              <a:t>93p</a:t>
            </a:r>
            <a:r>
              <a:rPr lang="es-ES" sz="1100" dirty="0">
                <a:solidFill>
                  <a:schemeClr val="bg1">
                    <a:lumMod val="50000"/>
                  </a:schemeClr>
                </a:solidFill>
              </a:rPr>
              <a:t>  </a:t>
            </a:r>
            <a:r>
              <a:rPr lang="en-GB" sz="1100" dirty="0">
                <a:solidFill>
                  <a:schemeClr val="bg1">
                    <a:lumMod val="50000"/>
                  </a:schemeClr>
                </a:solidFill>
              </a:rPr>
              <a:t>Tastings</a:t>
            </a:r>
          </a:p>
          <a:p>
            <a:pPr marL="0" lvl="0" indent="0">
              <a:lnSpc>
                <a:spcPct val="100000"/>
              </a:lnSpc>
              <a:spcBef>
                <a:spcPts val="200"/>
              </a:spcBef>
              <a:buNone/>
            </a:pPr>
            <a:r>
              <a:rPr lang="es-ES" sz="1100" b="1" dirty="0">
                <a:solidFill>
                  <a:schemeClr val="bg1">
                    <a:lumMod val="50000"/>
                  </a:schemeClr>
                </a:solidFill>
              </a:rPr>
              <a:t>92p </a:t>
            </a:r>
            <a:r>
              <a:rPr lang="es-ES" sz="1100" dirty="0">
                <a:solidFill>
                  <a:schemeClr val="bg1">
                    <a:lumMod val="50000"/>
                  </a:schemeClr>
                </a:solidFill>
              </a:rPr>
              <a:t>Guía Vivir el Vino </a:t>
            </a:r>
          </a:p>
          <a:p>
            <a:pPr marL="0" lvl="0" indent="0">
              <a:lnSpc>
                <a:spcPct val="100000"/>
              </a:lnSpc>
              <a:spcBef>
                <a:spcPts val="200"/>
              </a:spcBef>
              <a:buNone/>
            </a:pPr>
            <a:r>
              <a:rPr lang="es-ES" sz="1100" b="1" dirty="0">
                <a:solidFill>
                  <a:schemeClr val="bg1">
                    <a:lumMod val="50000"/>
                  </a:schemeClr>
                </a:solidFill>
              </a:rPr>
              <a:t>90p</a:t>
            </a:r>
            <a:r>
              <a:rPr lang="es-ES" sz="1100" dirty="0">
                <a:solidFill>
                  <a:schemeClr val="bg1">
                    <a:lumMod val="50000"/>
                  </a:schemeClr>
                </a:solidFill>
              </a:rPr>
              <a:t> </a:t>
            </a:r>
            <a:r>
              <a:rPr lang="es-ES" sz="1100" dirty="0" err="1">
                <a:solidFill>
                  <a:schemeClr val="bg1">
                    <a:lumMod val="50000"/>
                  </a:schemeClr>
                </a:solidFill>
              </a:rPr>
              <a:t>Wine</a:t>
            </a:r>
            <a:r>
              <a:rPr lang="es-ES" sz="1100" dirty="0">
                <a:solidFill>
                  <a:schemeClr val="bg1">
                    <a:lumMod val="50000"/>
                  </a:schemeClr>
                </a:solidFill>
              </a:rPr>
              <a:t> </a:t>
            </a:r>
            <a:r>
              <a:rPr lang="es-ES" sz="1100" dirty="0" err="1">
                <a:solidFill>
                  <a:schemeClr val="bg1">
                    <a:lumMod val="50000"/>
                  </a:schemeClr>
                </a:solidFill>
              </a:rPr>
              <a:t>Enthusiast</a:t>
            </a:r>
            <a:endParaRPr lang="es-ES" sz="1100" dirty="0">
              <a:solidFill>
                <a:schemeClr val="bg1">
                  <a:lumMod val="50000"/>
                </a:schemeClr>
              </a:solidFill>
            </a:endParaRPr>
          </a:p>
          <a:p>
            <a:pPr marL="0" indent="0">
              <a:lnSpc>
                <a:spcPct val="100000"/>
              </a:lnSpc>
              <a:spcBef>
                <a:spcPts val="200"/>
              </a:spcBef>
              <a:buNone/>
            </a:pPr>
            <a:r>
              <a:rPr lang="es-ES" sz="1100" b="1" dirty="0">
                <a:solidFill>
                  <a:schemeClr val="bg1">
                    <a:lumMod val="50000"/>
                  </a:schemeClr>
                </a:solidFill>
              </a:rPr>
              <a:t>89p</a:t>
            </a:r>
            <a:r>
              <a:rPr lang="es-ES" sz="1100" dirty="0">
                <a:solidFill>
                  <a:schemeClr val="bg1">
                    <a:lumMod val="50000"/>
                  </a:schemeClr>
                </a:solidFill>
              </a:rPr>
              <a:t> </a:t>
            </a:r>
            <a:r>
              <a:rPr lang="es-ES" sz="1100" dirty="0" err="1">
                <a:solidFill>
                  <a:schemeClr val="bg1">
                    <a:lumMod val="50000"/>
                  </a:schemeClr>
                </a:solidFill>
              </a:rPr>
              <a:t>Wine</a:t>
            </a:r>
            <a:r>
              <a:rPr lang="es-ES" sz="1100" dirty="0">
                <a:solidFill>
                  <a:schemeClr val="bg1">
                    <a:lumMod val="50000"/>
                  </a:schemeClr>
                </a:solidFill>
              </a:rPr>
              <a:t> </a:t>
            </a:r>
            <a:r>
              <a:rPr lang="es-ES" sz="1100" dirty="0" err="1">
                <a:solidFill>
                  <a:schemeClr val="bg1">
                    <a:lumMod val="50000"/>
                  </a:schemeClr>
                </a:solidFill>
              </a:rPr>
              <a:t>Spectator</a:t>
            </a:r>
            <a:endParaRPr lang="es-ES" sz="1100" dirty="0">
              <a:solidFill>
                <a:schemeClr val="bg1">
                  <a:lumMod val="50000"/>
                </a:schemeClr>
              </a:solidFill>
            </a:endParaRPr>
          </a:p>
          <a:p>
            <a:pPr>
              <a:lnSpc>
                <a:spcPct val="100000"/>
              </a:lnSpc>
              <a:spcBef>
                <a:spcPts val="600"/>
              </a:spcBef>
            </a:pPr>
            <a:r>
              <a:rPr lang="es-ES" sz="1100" b="1" dirty="0">
                <a:solidFill>
                  <a:schemeClr val="bg1">
                    <a:lumMod val="50000"/>
                  </a:schemeClr>
                </a:solidFill>
              </a:rPr>
              <a:t>VINTAGE 2019</a:t>
            </a:r>
          </a:p>
          <a:p>
            <a:pPr marL="0" indent="0">
              <a:lnSpc>
                <a:spcPct val="100000"/>
              </a:lnSpc>
              <a:spcBef>
                <a:spcPts val="600"/>
              </a:spcBef>
              <a:buNone/>
            </a:pPr>
            <a:r>
              <a:rPr lang="es-ES" sz="1100" b="1" dirty="0">
                <a:solidFill>
                  <a:schemeClr val="bg1">
                    <a:lumMod val="50000"/>
                  </a:schemeClr>
                </a:solidFill>
              </a:rPr>
              <a:t>89p</a:t>
            </a:r>
            <a:r>
              <a:rPr lang="es-ES" sz="1100" dirty="0">
                <a:solidFill>
                  <a:schemeClr val="bg1">
                    <a:lumMod val="50000"/>
                  </a:schemeClr>
                </a:solidFill>
              </a:rPr>
              <a:t> </a:t>
            </a:r>
            <a:r>
              <a:rPr lang="es-ES" sz="1100" dirty="0" err="1">
                <a:solidFill>
                  <a:schemeClr val="bg1">
                    <a:lumMod val="50000"/>
                  </a:schemeClr>
                </a:solidFill>
              </a:rPr>
              <a:t>Decanter</a:t>
            </a:r>
            <a:endParaRPr lang="es-ES" sz="1100" dirty="0">
              <a:solidFill>
                <a:schemeClr val="bg1">
                  <a:lumMod val="50000"/>
                </a:schemeClr>
              </a:solidFill>
            </a:endParaRPr>
          </a:p>
          <a:p>
            <a:pPr>
              <a:lnSpc>
                <a:spcPct val="100000"/>
              </a:lnSpc>
              <a:spcBef>
                <a:spcPts val="600"/>
              </a:spcBef>
            </a:pPr>
            <a:r>
              <a:rPr lang="es-ES" sz="1100" b="1" dirty="0">
                <a:solidFill>
                  <a:schemeClr val="bg1">
                    <a:lumMod val="50000"/>
                  </a:schemeClr>
                </a:solidFill>
              </a:rPr>
              <a:t>VINTAGE 2018</a:t>
            </a:r>
          </a:p>
          <a:p>
            <a:pPr marL="0" indent="0">
              <a:lnSpc>
                <a:spcPct val="100000"/>
              </a:lnSpc>
              <a:spcBef>
                <a:spcPts val="600"/>
              </a:spcBef>
              <a:buNone/>
            </a:pPr>
            <a:r>
              <a:rPr lang="es-ES" sz="1100" b="1" dirty="0">
                <a:solidFill>
                  <a:schemeClr val="bg1">
                    <a:lumMod val="50000"/>
                  </a:schemeClr>
                </a:solidFill>
              </a:rPr>
              <a:t>91p</a:t>
            </a:r>
            <a:r>
              <a:rPr lang="es-ES" sz="1100" dirty="0">
                <a:solidFill>
                  <a:schemeClr val="bg1">
                    <a:lumMod val="50000"/>
                  </a:schemeClr>
                </a:solidFill>
              </a:rPr>
              <a:t> Guía Vivir el Vino</a:t>
            </a:r>
          </a:p>
          <a:p>
            <a:pPr marL="0" indent="0">
              <a:lnSpc>
                <a:spcPct val="100000"/>
              </a:lnSpc>
              <a:spcBef>
                <a:spcPts val="200"/>
              </a:spcBef>
              <a:buNone/>
            </a:pPr>
            <a:r>
              <a:rPr lang="es-ES" sz="1100" b="1" dirty="0">
                <a:solidFill>
                  <a:schemeClr val="bg1">
                    <a:lumMod val="50000"/>
                  </a:schemeClr>
                </a:solidFill>
              </a:rPr>
              <a:t>91p</a:t>
            </a:r>
            <a:r>
              <a:rPr lang="es-ES" sz="1100" dirty="0">
                <a:solidFill>
                  <a:schemeClr val="bg1">
                    <a:lumMod val="50000"/>
                  </a:schemeClr>
                </a:solidFill>
              </a:rPr>
              <a:t> Wine &amp; </a:t>
            </a:r>
            <a:r>
              <a:rPr lang="es-ES" sz="1100" dirty="0" err="1">
                <a:solidFill>
                  <a:schemeClr val="bg1">
                    <a:lumMod val="50000"/>
                  </a:schemeClr>
                </a:solidFill>
              </a:rPr>
              <a:t>Spirits</a:t>
            </a:r>
            <a:endParaRPr lang="es-ES" sz="1100" dirty="0">
              <a:solidFill>
                <a:schemeClr val="bg1">
                  <a:lumMod val="50000"/>
                </a:schemeClr>
              </a:solidFill>
            </a:endParaRPr>
          </a:p>
          <a:p>
            <a:pPr marL="0" indent="0">
              <a:lnSpc>
                <a:spcPct val="100000"/>
              </a:lnSpc>
              <a:buNone/>
            </a:pPr>
            <a:endParaRPr lang="es-ES" sz="1100" dirty="0">
              <a:solidFill>
                <a:schemeClr val="bg1">
                  <a:lumMod val="50000"/>
                </a:schemeClr>
              </a:solidFill>
            </a:endParaRPr>
          </a:p>
          <a:p>
            <a:pPr marL="0" indent="0">
              <a:buNone/>
            </a:pPr>
            <a:endParaRPr lang="es-ES" sz="1100" dirty="0">
              <a:solidFill>
                <a:schemeClr val="bg1">
                  <a:lumMod val="50000"/>
                </a:schemeClr>
              </a:solidFill>
            </a:endParaRPr>
          </a:p>
        </p:txBody>
      </p:sp>
      <p:sp>
        <p:nvSpPr>
          <p:cNvPr id="11" name="Marcador de contenido 4"/>
          <p:cNvSpPr txBox="1">
            <a:spLocks/>
          </p:cNvSpPr>
          <p:nvPr/>
        </p:nvSpPr>
        <p:spPr>
          <a:xfrm>
            <a:off x="9107289" y="4047070"/>
            <a:ext cx="2162756" cy="81793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800"/>
              </a:spcBef>
              <a:buFont typeface="Arial" panose="020B0604020202020204" pitchFamily="34" charset="0"/>
              <a:buNone/>
            </a:pPr>
            <a:r>
              <a:rPr lang="en-US" sz="1200" b="1" dirty="0"/>
              <a:t>STANDARD PACKAGING</a:t>
            </a:r>
          </a:p>
          <a:p>
            <a:pPr marL="0" indent="0" algn="just">
              <a:spcBef>
                <a:spcPts val="800"/>
              </a:spcBef>
              <a:buFont typeface="Arial" panose="020B0604020202020204" pitchFamily="34" charset="0"/>
              <a:buNone/>
            </a:pPr>
            <a:r>
              <a:rPr lang="en-US" sz="1100" dirty="0">
                <a:solidFill>
                  <a:prstClr val="white">
                    <a:lumMod val="50000"/>
                  </a:prstClr>
                </a:solidFill>
              </a:rPr>
              <a:t>Bottle of 75cl </a:t>
            </a:r>
          </a:p>
          <a:p>
            <a:pPr marL="0" indent="0">
              <a:spcBef>
                <a:spcPts val="200"/>
              </a:spcBef>
              <a:buFont typeface="Arial" panose="020B0604020202020204" pitchFamily="34" charset="0"/>
              <a:buNone/>
            </a:pPr>
            <a:r>
              <a:rPr lang="en-US" sz="1050" dirty="0">
                <a:solidFill>
                  <a:prstClr val="white">
                    <a:lumMod val="50000"/>
                  </a:prstClr>
                </a:solidFill>
              </a:rPr>
              <a:t>Cartons of 6 bottles. </a:t>
            </a:r>
          </a:p>
          <a:p>
            <a:pPr marL="0" indent="0">
              <a:spcBef>
                <a:spcPts val="200"/>
              </a:spcBef>
              <a:buFont typeface="Arial" panose="020B0604020202020204" pitchFamily="34" charset="0"/>
              <a:buNone/>
            </a:pPr>
            <a:r>
              <a:rPr lang="en-US" sz="1050" dirty="0">
                <a:solidFill>
                  <a:schemeClr val="bg1">
                    <a:lumMod val="50000"/>
                  </a:schemeClr>
                </a:solidFill>
              </a:rPr>
              <a:t>105</a:t>
            </a:r>
            <a:r>
              <a:rPr lang="en-US" sz="1050" dirty="0">
                <a:solidFill>
                  <a:srgbClr val="FF0000"/>
                </a:solidFill>
              </a:rPr>
              <a:t> </a:t>
            </a:r>
            <a:r>
              <a:rPr lang="en-US" sz="1050" dirty="0">
                <a:solidFill>
                  <a:prstClr val="white">
                    <a:lumMod val="50000"/>
                  </a:prstClr>
                </a:solidFill>
              </a:rPr>
              <a:t>cartons per Euro pallet</a:t>
            </a:r>
            <a:endParaRPr lang="es-ES" sz="1050" dirty="0">
              <a:solidFill>
                <a:prstClr val="white">
                  <a:lumMod val="50000"/>
                </a:prstClr>
              </a:solidFill>
            </a:endParaRPr>
          </a:p>
        </p:txBody>
      </p:sp>
      <p:sp>
        <p:nvSpPr>
          <p:cNvPr id="12" name="Rectángulo 11"/>
          <p:cNvSpPr/>
          <p:nvPr/>
        </p:nvSpPr>
        <p:spPr>
          <a:xfrm flipV="1">
            <a:off x="577562" y="1448129"/>
            <a:ext cx="6185338"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Rectángulo 13"/>
          <p:cNvSpPr/>
          <p:nvPr/>
        </p:nvSpPr>
        <p:spPr>
          <a:xfrm flipV="1">
            <a:off x="9064037" y="3990899"/>
            <a:ext cx="2449004" cy="491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5" name="Rectángulo 14"/>
          <p:cNvSpPr/>
          <p:nvPr/>
        </p:nvSpPr>
        <p:spPr>
          <a:xfrm>
            <a:off x="8874713" y="205477"/>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0045" y="205477"/>
            <a:ext cx="696734" cy="696734"/>
          </a:xfrm>
          <a:prstGeom prst="rect">
            <a:avLst/>
          </a:prstGeom>
        </p:spPr>
      </p:pic>
    </p:spTree>
    <p:extLst>
      <p:ext uri="{BB962C8B-B14F-4D97-AF65-F5344CB8AC3E}">
        <p14:creationId xmlns:p14="http://schemas.microsoft.com/office/powerpoint/2010/main" val="253452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6"/>
            <a:ext cx="12192672" cy="6857624"/>
          </a:xfrm>
          <a:prstGeom prst="rect">
            <a:avLst/>
          </a:prstGeom>
        </p:spPr>
      </p:pic>
      <p:sp>
        <p:nvSpPr>
          <p:cNvPr id="9" name="Rectángulo 8"/>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3" name="Rectángulo 12"/>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41807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600" y="770018"/>
            <a:ext cx="5400000" cy="5400000"/>
          </a:xfrm>
          <a:prstGeom prst="rect">
            <a:avLst/>
          </a:prstGeom>
        </p:spPr>
      </p:pic>
      <p:sp>
        <p:nvSpPr>
          <p:cNvPr id="6" name="Rectángulo 5"/>
          <p:cNvSpPr/>
          <p:nvPr/>
        </p:nvSpPr>
        <p:spPr>
          <a:xfrm>
            <a:off x="7199999" y="829353"/>
            <a:ext cx="3953955" cy="4616648"/>
          </a:xfrm>
          <a:prstGeom prst="rect">
            <a:avLst/>
          </a:prstGeom>
        </p:spPr>
        <p:txBody>
          <a:bodyPr wrap="square">
            <a:spAutoFit/>
          </a:bodyPr>
          <a:lstStyle/>
          <a:p>
            <a:pPr lvl="0" algn="just" eaLnBrk="0" fontAlgn="base" hangingPunct="0">
              <a:spcBef>
                <a:spcPct val="0"/>
              </a:spcBef>
              <a:spcAft>
                <a:spcPct val="0"/>
              </a:spcAft>
            </a:pPr>
            <a:r>
              <a:rPr kumimoji="0" lang="es-ES" altLang="es-ES" sz="1400" b="0" i="0"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	</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Vine,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landscape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people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are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starting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point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for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Vilano’s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wines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The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fruit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harvested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selected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hand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families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that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have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nurtured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vines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for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three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even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four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generations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This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sense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community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basis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Vilano’s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core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identity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Founded as a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cooperative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in 1957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parents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grandparents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current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members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Vilano has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grown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while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remaining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faithful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to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two</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fundamental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priorities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continuous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improvement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preservation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centennial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vineyards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that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shape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its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wines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heritage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p>
          <a:p>
            <a:pPr lvl="0" algn="just" eaLnBrk="0" fontAlgn="base" hangingPunct="0">
              <a:spcBef>
                <a:spcPct val="0"/>
              </a:spcBef>
              <a:spcAft>
                <a:spcPct val="0"/>
              </a:spcAft>
            </a:pPr>
            <a:endParaRPr lang="es-ES" altLang="es-ES" sz="1400" dirty="0">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Having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started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with</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processing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capacity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300,000 kg of grapes, it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now</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processes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up to 2.6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million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kg,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planning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further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expansion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with</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the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belief</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that the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wines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Ribera del Duero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have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an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ever-growing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potential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among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the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world’s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best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This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belief</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has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marked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evolution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company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throughout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its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half-century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history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endParaRPr lang="es-ES" sz="1400" dirty="0">
              <a:latin typeface="Arial" panose="020B0604020202020204" pitchFamily="34" charset="0"/>
              <a:cs typeface="Arial" panose="020B0604020202020204" pitchFamily="34" charset="0"/>
            </a:endParaRPr>
          </a:p>
        </p:txBody>
      </p:sp>
      <p:sp>
        <p:nvSpPr>
          <p:cNvPr id="10" name="Rectángulo 9"/>
          <p:cNvSpPr/>
          <p:nvPr/>
        </p:nvSpPr>
        <p:spPr>
          <a:xfrm flipV="1">
            <a:off x="601140" y="6591567"/>
            <a:ext cx="984227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flipV="1">
            <a:off x="566470" y="500514"/>
            <a:ext cx="45719" cy="6136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61270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14842" b="18239"/>
          <a:stretch/>
        </p:blipFill>
        <p:spPr>
          <a:xfrm>
            <a:off x="9460063" y="4612439"/>
            <a:ext cx="2313708" cy="2103792"/>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27254" r="24469"/>
          <a:stretch/>
        </p:blipFill>
        <p:spPr>
          <a:xfrm>
            <a:off x="6950039" y="276922"/>
            <a:ext cx="1970393" cy="6304156"/>
          </a:xfrm>
          <a:prstGeom prst="rect">
            <a:avLst/>
          </a:prstGeom>
        </p:spPr>
      </p:pic>
      <p:sp>
        <p:nvSpPr>
          <p:cNvPr id="2" name="Título 1"/>
          <p:cNvSpPr>
            <a:spLocks noGrp="1"/>
          </p:cNvSpPr>
          <p:nvPr>
            <p:ph type="title"/>
          </p:nvPr>
        </p:nvSpPr>
        <p:spPr>
          <a:xfrm>
            <a:off x="877620" y="629728"/>
            <a:ext cx="5532788" cy="422695"/>
          </a:xfrm>
          <a:noFill/>
          <a:effectLst>
            <a:reflection blurRad="6350" stA="50000" endA="300" endPos="55000" dir="5400000" sy="-100000" algn="bl" rotWithShape="0"/>
          </a:effectLst>
        </p:spPr>
        <p:txBody>
          <a:bodyPr>
            <a:normAutofit fontScale="90000"/>
          </a:bodyPr>
          <a:lstStyle/>
          <a:p>
            <a:pPr>
              <a:lnSpc>
                <a:spcPct val="100000"/>
              </a:lnSpc>
            </a:pPr>
            <a:r>
              <a:rPr lang="es-ES" dirty="0">
                <a:latin typeface="+mn-lt"/>
                <a:cs typeface="Adobe Devanagari" panose="02040503050201020203" pitchFamily="18" charset="0"/>
              </a:rPr>
              <a:t>VILANO </a:t>
            </a:r>
            <a:r>
              <a:rPr lang="es-ES" sz="3600" dirty="0">
                <a:solidFill>
                  <a:schemeClr val="bg1">
                    <a:lumMod val="50000"/>
                  </a:schemeClr>
                </a:solidFill>
                <a:latin typeface="+mn-lt"/>
                <a:cs typeface="Adobe Devanagari" panose="02040503050201020203" pitchFamily="18" charset="0"/>
              </a:rPr>
              <a:t>ROBLE</a:t>
            </a:r>
          </a:p>
        </p:txBody>
      </p:sp>
      <p:sp>
        <p:nvSpPr>
          <p:cNvPr id="5" name="Marcador de contenido 4"/>
          <p:cNvSpPr>
            <a:spLocks noGrp="1"/>
          </p:cNvSpPr>
          <p:nvPr>
            <p:ph idx="1"/>
          </p:nvPr>
        </p:nvSpPr>
        <p:spPr>
          <a:xfrm>
            <a:off x="511170" y="1859310"/>
            <a:ext cx="6265688" cy="4375521"/>
          </a:xfrm>
          <a:noFill/>
        </p:spPr>
        <p:txBody>
          <a:bodyPr>
            <a:noAutofit/>
          </a:bodyPr>
          <a:lstStyle/>
          <a:p>
            <a:r>
              <a:rPr lang="es-ES" sz="1400" b="1" dirty="0">
                <a:solidFill>
                  <a:schemeClr val="bg1">
                    <a:lumMod val="50000"/>
                  </a:schemeClr>
                </a:solidFill>
              </a:rPr>
              <a:t>VINTAGE </a:t>
            </a:r>
            <a:r>
              <a:rPr lang="es-ES" sz="1400" dirty="0">
                <a:solidFill>
                  <a:schemeClr val="bg1">
                    <a:lumMod val="50000"/>
                  </a:schemeClr>
                </a:solidFill>
              </a:rPr>
              <a:t>2022</a:t>
            </a:r>
          </a:p>
          <a:p>
            <a:r>
              <a:rPr lang="en-US" sz="1400" b="1" dirty="0">
                <a:solidFill>
                  <a:schemeClr val="bg1">
                    <a:lumMod val="50000"/>
                  </a:schemeClr>
                </a:solidFill>
              </a:rPr>
              <a:t>APELLATION: </a:t>
            </a:r>
            <a:r>
              <a:rPr lang="en-US" sz="1400" dirty="0">
                <a:solidFill>
                  <a:schemeClr val="bg1">
                    <a:lumMod val="50000"/>
                  </a:schemeClr>
                </a:solidFill>
              </a:rPr>
              <a:t>D.O. RIBERA DEL DUERO</a:t>
            </a:r>
          </a:p>
          <a:p>
            <a:r>
              <a:rPr lang="en-US" sz="1400" b="1" dirty="0">
                <a:solidFill>
                  <a:schemeClr val="bg1">
                    <a:lumMod val="50000"/>
                  </a:schemeClr>
                </a:solidFill>
              </a:rPr>
              <a:t>GRAPE VARIETY: </a:t>
            </a:r>
            <a:r>
              <a:rPr lang="en-US" sz="1400" dirty="0">
                <a:solidFill>
                  <a:schemeClr val="bg1">
                    <a:lumMod val="50000"/>
                  </a:schemeClr>
                </a:solidFill>
              </a:rPr>
              <a:t>100% TINTA FINA</a:t>
            </a:r>
          </a:p>
          <a:p>
            <a:pPr algn="just"/>
            <a:r>
              <a:rPr lang="en-US" sz="1400" b="1" dirty="0">
                <a:solidFill>
                  <a:schemeClr val="bg1">
                    <a:lumMod val="50000"/>
                  </a:schemeClr>
                </a:solidFill>
              </a:rPr>
              <a:t>WINEMAKING: </a:t>
            </a:r>
            <a:r>
              <a:rPr lang="en-GB" sz="1400" dirty="0">
                <a:solidFill>
                  <a:schemeClr val="bg1">
                    <a:lumMod val="50000"/>
                  </a:schemeClr>
                </a:solidFill>
              </a:rPr>
              <a:t>Selection of our vines older than 10 years handpicked at the peak of ripeness and sourced from Pedrosa de Duero. Maceration in stainless steel for 8-10 days at a controlled temperature of 25-28 ºC. Aged for 3 months in American oak barrel and 3 months in the bottle.</a:t>
            </a:r>
            <a:endParaRPr lang="en-US" sz="1400" dirty="0">
              <a:solidFill>
                <a:schemeClr val="bg1">
                  <a:lumMod val="50000"/>
                </a:schemeClr>
              </a:solidFill>
            </a:endParaRPr>
          </a:p>
          <a:p>
            <a:pPr algn="just"/>
            <a:r>
              <a:rPr lang="en-US" sz="1400" b="1" dirty="0">
                <a:solidFill>
                  <a:schemeClr val="bg1">
                    <a:lumMod val="50000"/>
                  </a:schemeClr>
                </a:solidFill>
              </a:rPr>
              <a:t>TASTING NOTES:</a:t>
            </a:r>
          </a:p>
          <a:p>
            <a:pPr algn="just"/>
            <a:r>
              <a:rPr lang="en-GB" sz="1400" dirty="0">
                <a:solidFill>
                  <a:schemeClr val="bg1">
                    <a:lumMod val="50000"/>
                  </a:schemeClr>
                </a:solidFill>
              </a:rPr>
              <a:t>Red cherry with a ruby rim, and medium-to-high intensity. Floral notes, aromas of ripe wood berries and hints of vanilla and liquorice. Rounded, structured and persistent in the mouth. Very harmonic wine.</a:t>
            </a:r>
          </a:p>
          <a:p>
            <a:pPr algn="just"/>
            <a:r>
              <a:rPr lang="en-GB" sz="1400" b="1" dirty="0">
                <a:solidFill>
                  <a:schemeClr val="bg1">
                    <a:lumMod val="50000"/>
                  </a:schemeClr>
                </a:solidFill>
              </a:rPr>
              <a:t>SERVING TEMPERATURE: </a:t>
            </a:r>
            <a:r>
              <a:rPr lang="en-GB" sz="1400" dirty="0">
                <a:solidFill>
                  <a:schemeClr val="bg1">
                    <a:lumMod val="50000"/>
                  </a:schemeClr>
                </a:solidFill>
              </a:rPr>
              <a:t>14º - 16ºC.</a:t>
            </a:r>
          </a:p>
          <a:p>
            <a:pPr algn="just"/>
            <a:endParaRPr lang="en-US" sz="1400" dirty="0">
              <a:solidFill>
                <a:schemeClr val="bg1">
                  <a:lumMod val="50000"/>
                </a:schemeClr>
              </a:solidFill>
            </a:endParaRPr>
          </a:p>
        </p:txBody>
      </p:sp>
      <p:sp>
        <p:nvSpPr>
          <p:cNvPr id="10" name="Marcador de contenido 4"/>
          <p:cNvSpPr txBox="1">
            <a:spLocks/>
          </p:cNvSpPr>
          <p:nvPr/>
        </p:nvSpPr>
        <p:spPr>
          <a:xfrm>
            <a:off x="9093613" y="251199"/>
            <a:ext cx="2162756" cy="355336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None/>
            </a:pPr>
            <a:endParaRPr lang="es-ES" sz="1100" b="1" dirty="0">
              <a:solidFill>
                <a:prstClr val="black"/>
              </a:solidFill>
            </a:endParaRPr>
          </a:p>
          <a:p>
            <a:pPr marL="0" indent="0">
              <a:lnSpc>
                <a:spcPct val="50000"/>
              </a:lnSpc>
              <a:spcBef>
                <a:spcPts val="400"/>
              </a:spcBef>
              <a:buNone/>
            </a:pPr>
            <a:r>
              <a:rPr lang="es-ES" sz="1100" b="1" dirty="0">
                <a:solidFill>
                  <a:prstClr val="black"/>
                </a:solidFill>
              </a:rPr>
              <a:t>AWARDS &amp; RATINGS</a:t>
            </a:r>
          </a:p>
          <a:p>
            <a:pPr>
              <a:lnSpc>
                <a:spcPct val="100000"/>
              </a:lnSpc>
              <a:spcBef>
                <a:spcPts val="200"/>
              </a:spcBef>
            </a:pPr>
            <a:r>
              <a:rPr lang="es-ES" sz="1100" b="1" dirty="0">
                <a:solidFill>
                  <a:schemeClr val="tx1">
                    <a:lumMod val="50000"/>
                    <a:lumOff val="50000"/>
                  </a:schemeClr>
                </a:solidFill>
              </a:rPr>
              <a:t>VINTAGE 2022</a:t>
            </a:r>
          </a:p>
          <a:p>
            <a:pPr marL="0" indent="0">
              <a:lnSpc>
                <a:spcPct val="100000"/>
              </a:lnSpc>
              <a:spcBef>
                <a:spcPts val="200"/>
              </a:spcBef>
              <a:buNone/>
            </a:pPr>
            <a:r>
              <a:rPr lang="es-ES" sz="1100" b="1" dirty="0">
                <a:solidFill>
                  <a:schemeClr val="tx1">
                    <a:lumMod val="50000"/>
                    <a:lumOff val="50000"/>
                  </a:schemeClr>
                </a:solidFill>
              </a:rPr>
              <a:t>93p </a:t>
            </a:r>
            <a:r>
              <a:rPr lang="es-ES" sz="1100" dirty="0" err="1">
                <a:solidFill>
                  <a:schemeClr val="tx1">
                    <a:lumMod val="50000"/>
                    <a:lumOff val="50000"/>
                  </a:schemeClr>
                </a:solidFill>
              </a:rPr>
              <a:t>Tastings</a:t>
            </a:r>
            <a:endParaRPr lang="es-ES" sz="1100" dirty="0">
              <a:solidFill>
                <a:schemeClr val="tx1">
                  <a:lumMod val="50000"/>
                  <a:lumOff val="50000"/>
                </a:schemeClr>
              </a:solidFill>
            </a:endParaRPr>
          </a:p>
          <a:p>
            <a:pPr marL="0" indent="0">
              <a:lnSpc>
                <a:spcPct val="100000"/>
              </a:lnSpc>
              <a:spcBef>
                <a:spcPts val="200"/>
              </a:spcBef>
              <a:spcAft>
                <a:spcPts val="200"/>
              </a:spcAft>
              <a:buNone/>
            </a:pPr>
            <a:r>
              <a:rPr lang="es-ES" sz="1100" b="1" dirty="0">
                <a:solidFill>
                  <a:schemeClr val="tx1">
                    <a:lumMod val="50000"/>
                    <a:lumOff val="50000"/>
                  </a:schemeClr>
                </a:solidFill>
              </a:rPr>
              <a:t>91p </a:t>
            </a:r>
            <a:r>
              <a:rPr lang="es-ES" sz="1100" dirty="0">
                <a:solidFill>
                  <a:schemeClr val="tx1">
                    <a:lumMod val="50000"/>
                    <a:lumOff val="50000"/>
                  </a:schemeClr>
                </a:solidFill>
              </a:rPr>
              <a:t>Andreas </a:t>
            </a:r>
            <a:r>
              <a:rPr lang="es-ES" sz="1100" dirty="0" err="1">
                <a:solidFill>
                  <a:schemeClr val="tx1">
                    <a:lumMod val="50000"/>
                    <a:lumOff val="50000"/>
                  </a:schemeClr>
                </a:solidFill>
              </a:rPr>
              <a:t>Larsson-Tasted</a:t>
            </a:r>
            <a:endParaRPr lang="es-ES" sz="1100" dirty="0">
              <a:solidFill>
                <a:schemeClr val="tx1">
                  <a:lumMod val="50000"/>
                  <a:lumOff val="50000"/>
                </a:schemeClr>
              </a:solidFill>
            </a:endParaRPr>
          </a:p>
          <a:p>
            <a:pPr marL="0" indent="0">
              <a:lnSpc>
                <a:spcPct val="100000"/>
              </a:lnSpc>
              <a:spcBef>
                <a:spcPts val="200"/>
              </a:spcBef>
              <a:buNone/>
            </a:pPr>
            <a:r>
              <a:rPr lang="es-ES" sz="1100" b="1" dirty="0">
                <a:solidFill>
                  <a:schemeClr val="tx1">
                    <a:lumMod val="50000"/>
                    <a:lumOff val="50000"/>
                  </a:schemeClr>
                </a:solidFill>
              </a:rPr>
              <a:t>Gold Medal </a:t>
            </a:r>
            <a:r>
              <a:rPr lang="es-ES" sz="1100" dirty="0">
                <a:solidFill>
                  <a:schemeClr val="tx1">
                    <a:lumMod val="50000"/>
                    <a:lumOff val="50000"/>
                  </a:schemeClr>
                </a:solidFill>
              </a:rPr>
              <a:t>Gilbert &amp; </a:t>
            </a:r>
            <a:r>
              <a:rPr lang="es-ES" sz="1100" dirty="0" err="1">
                <a:solidFill>
                  <a:schemeClr val="tx1">
                    <a:lumMod val="50000"/>
                    <a:lumOff val="50000"/>
                  </a:schemeClr>
                </a:solidFill>
              </a:rPr>
              <a:t>Gaillard</a:t>
            </a:r>
            <a:endParaRPr lang="es-ES" sz="1100" dirty="0">
              <a:solidFill>
                <a:schemeClr val="tx1">
                  <a:lumMod val="50000"/>
                  <a:lumOff val="50000"/>
                </a:schemeClr>
              </a:solidFill>
            </a:endParaRPr>
          </a:p>
          <a:p>
            <a:pPr marL="0" indent="0">
              <a:lnSpc>
                <a:spcPct val="100000"/>
              </a:lnSpc>
              <a:spcBef>
                <a:spcPts val="200"/>
              </a:spcBef>
              <a:buNone/>
            </a:pPr>
            <a:r>
              <a:rPr lang="es-ES" sz="1100" b="1" dirty="0">
                <a:solidFill>
                  <a:schemeClr val="tx1">
                    <a:lumMod val="50000"/>
                    <a:lumOff val="50000"/>
                  </a:schemeClr>
                </a:solidFill>
              </a:rPr>
              <a:t>89p </a:t>
            </a:r>
            <a:r>
              <a:rPr lang="es-ES" sz="1100" dirty="0">
                <a:solidFill>
                  <a:schemeClr val="tx1">
                    <a:lumMod val="50000"/>
                    <a:lumOff val="50000"/>
                  </a:schemeClr>
                </a:solidFill>
              </a:rPr>
              <a:t>Miquel </a:t>
            </a:r>
            <a:r>
              <a:rPr lang="es-ES" sz="1100" dirty="0" err="1">
                <a:solidFill>
                  <a:schemeClr val="tx1">
                    <a:lumMod val="50000"/>
                    <a:lumOff val="50000"/>
                  </a:schemeClr>
                </a:solidFill>
              </a:rPr>
              <a:t>Hudin</a:t>
            </a:r>
            <a:endParaRPr lang="es-ES" sz="1100" dirty="0">
              <a:solidFill>
                <a:schemeClr val="tx1">
                  <a:lumMod val="50000"/>
                  <a:lumOff val="50000"/>
                </a:schemeClr>
              </a:solidFill>
            </a:endParaRPr>
          </a:p>
          <a:p>
            <a:pPr>
              <a:lnSpc>
                <a:spcPct val="100000"/>
              </a:lnSpc>
              <a:spcBef>
                <a:spcPts val="400"/>
              </a:spcBef>
            </a:pPr>
            <a:r>
              <a:rPr lang="es-ES" sz="1100" b="1" dirty="0">
                <a:solidFill>
                  <a:schemeClr val="tx1">
                    <a:lumMod val="50000"/>
                    <a:lumOff val="50000"/>
                  </a:schemeClr>
                </a:solidFill>
              </a:rPr>
              <a:t>VINTAGE 2021</a:t>
            </a:r>
          </a:p>
          <a:p>
            <a:pPr marL="0" indent="0">
              <a:lnSpc>
                <a:spcPct val="100000"/>
              </a:lnSpc>
              <a:spcBef>
                <a:spcPts val="200"/>
              </a:spcBef>
              <a:buNone/>
            </a:pPr>
            <a:r>
              <a:rPr lang="es-ES" sz="1100" b="1" dirty="0">
                <a:solidFill>
                  <a:schemeClr val="tx1">
                    <a:lumMod val="50000"/>
                    <a:lumOff val="50000"/>
                  </a:schemeClr>
                </a:solidFill>
              </a:rPr>
              <a:t>91p </a:t>
            </a:r>
            <a:r>
              <a:rPr lang="es-ES" sz="1100" dirty="0" err="1">
                <a:solidFill>
                  <a:schemeClr val="tx1">
                    <a:lumMod val="50000"/>
                    <a:lumOff val="50000"/>
                  </a:schemeClr>
                </a:solidFill>
              </a:rPr>
              <a:t>Wine&amp;Spirits</a:t>
            </a:r>
            <a:r>
              <a:rPr lang="es-ES" sz="1100" dirty="0">
                <a:solidFill>
                  <a:schemeClr val="tx1">
                    <a:lumMod val="50000"/>
                    <a:lumOff val="50000"/>
                  </a:schemeClr>
                </a:solidFill>
              </a:rPr>
              <a:t>	</a:t>
            </a:r>
          </a:p>
          <a:p>
            <a:pPr marL="0" indent="0">
              <a:lnSpc>
                <a:spcPct val="100000"/>
              </a:lnSpc>
              <a:spcBef>
                <a:spcPts val="200"/>
              </a:spcBef>
              <a:buNone/>
            </a:pPr>
            <a:r>
              <a:rPr lang="es-ES" sz="1100" b="1" dirty="0">
                <a:solidFill>
                  <a:schemeClr val="tx1">
                    <a:lumMod val="50000"/>
                    <a:lumOff val="50000"/>
                  </a:schemeClr>
                </a:solidFill>
              </a:rPr>
              <a:t>Gold Medal </a:t>
            </a:r>
            <a:r>
              <a:rPr lang="es-ES" sz="1100" dirty="0">
                <a:solidFill>
                  <a:schemeClr val="tx1">
                    <a:lumMod val="50000"/>
                    <a:lumOff val="50000"/>
                  </a:schemeClr>
                </a:solidFill>
              </a:rPr>
              <a:t>Gilbert &amp; </a:t>
            </a:r>
            <a:r>
              <a:rPr lang="es-ES" sz="1100" dirty="0" err="1">
                <a:solidFill>
                  <a:schemeClr val="tx1">
                    <a:lumMod val="50000"/>
                    <a:lumOff val="50000"/>
                  </a:schemeClr>
                </a:solidFill>
              </a:rPr>
              <a:t>Gillard</a:t>
            </a:r>
            <a:endParaRPr lang="es-ES" sz="1100" dirty="0">
              <a:solidFill>
                <a:schemeClr val="tx1">
                  <a:lumMod val="50000"/>
                  <a:lumOff val="50000"/>
                </a:schemeClr>
              </a:solidFill>
            </a:endParaRPr>
          </a:p>
          <a:p>
            <a:pPr marL="0" indent="0">
              <a:lnSpc>
                <a:spcPct val="100000"/>
              </a:lnSpc>
              <a:spcBef>
                <a:spcPts val="250"/>
              </a:spcBef>
              <a:buNone/>
            </a:pPr>
            <a:r>
              <a:rPr lang="es-ES" sz="1100" b="1" dirty="0">
                <a:solidFill>
                  <a:schemeClr val="tx1">
                    <a:lumMod val="50000"/>
                    <a:lumOff val="50000"/>
                  </a:schemeClr>
                </a:solidFill>
              </a:rPr>
              <a:t>90p</a:t>
            </a:r>
            <a:r>
              <a:rPr lang="es-ES" sz="1100" dirty="0">
                <a:solidFill>
                  <a:schemeClr val="tx1">
                    <a:lumMod val="50000"/>
                    <a:lumOff val="50000"/>
                  </a:schemeClr>
                </a:solidFill>
              </a:rPr>
              <a:t> </a:t>
            </a:r>
            <a:r>
              <a:rPr lang="es-ES" sz="1100" dirty="0" err="1">
                <a:solidFill>
                  <a:schemeClr val="tx1">
                    <a:lumMod val="50000"/>
                    <a:lumOff val="50000"/>
                  </a:schemeClr>
                </a:solidFill>
              </a:rPr>
              <a:t>Decanter</a:t>
            </a:r>
            <a:endParaRPr lang="es-ES" sz="1100" dirty="0">
              <a:solidFill>
                <a:schemeClr val="tx1">
                  <a:lumMod val="50000"/>
                  <a:lumOff val="50000"/>
                </a:schemeClr>
              </a:solidFill>
            </a:endParaRPr>
          </a:p>
          <a:p>
            <a:pPr>
              <a:lnSpc>
                <a:spcPct val="100000"/>
              </a:lnSpc>
              <a:spcBef>
                <a:spcPts val="250"/>
              </a:spcBef>
            </a:pPr>
            <a:r>
              <a:rPr lang="es-ES" sz="1100" b="1" dirty="0">
                <a:solidFill>
                  <a:schemeClr val="tx1">
                    <a:lumMod val="50000"/>
                    <a:lumOff val="50000"/>
                  </a:schemeClr>
                </a:solidFill>
              </a:rPr>
              <a:t>VINTAGE 2020</a:t>
            </a:r>
            <a:r>
              <a:rPr lang="es-ES" sz="1100" dirty="0">
                <a:solidFill>
                  <a:schemeClr val="tx1">
                    <a:lumMod val="50000"/>
                    <a:lumOff val="50000"/>
                  </a:schemeClr>
                </a:solidFill>
              </a:rPr>
              <a:t>	</a:t>
            </a:r>
          </a:p>
          <a:p>
            <a:pPr marL="0" indent="0">
              <a:lnSpc>
                <a:spcPct val="100000"/>
              </a:lnSpc>
              <a:spcBef>
                <a:spcPts val="400"/>
              </a:spcBef>
              <a:buNone/>
            </a:pPr>
            <a:r>
              <a:rPr lang="es-ES" sz="1100" b="1" dirty="0">
                <a:solidFill>
                  <a:schemeClr val="tx1">
                    <a:lumMod val="50000"/>
                    <a:lumOff val="50000"/>
                  </a:schemeClr>
                </a:solidFill>
              </a:rPr>
              <a:t>Gold Medal </a:t>
            </a:r>
            <a:r>
              <a:rPr lang="es-ES" sz="1100" dirty="0">
                <a:solidFill>
                  <a:schemeClr val="tx1">
                    <a:lumMod val="50000"/>
                    <a:lumOff val="50000"/>
                  </a:schemeClr>
                </a:solidFill>
              </a:rPr>
              <a:t>Gilbert &amp; </a:t>
            </a:r>
            <a:r>
              <a:rPr lang="es-ES" sz="1100" dirty="0" err="1">
                <a:solidFill>
                  <a:schemeClr val="tx1">
                    <a:lumMod val="50000"/>
                    <a:lumOff val="50000"/>
                  </a:schemeClr>
                </a:solidFill>
              </a:rPr>
              <a:t>Gillard</a:t>
            </a:r>
            <a:endParaRPr lang="es-ES" sz="1100" dirty="0">
              <a:solidFill>
                <a:schemeClr val="tx1">
                  <a:lumMod val="50000"/>
                  <a:lumOff val="50000"/>
                </a:schemeClr>
              </a:solidFill>
            </a:endParaRPr>
          </a:p>
          <a:p>
            <a:pPr>
              <a:lnSpc>
                <a:spcPct val="100000"/>
              </a:lnSpc>
              <a:spcBef>
                <a:spcPts val="400"/>
              </a:spcBef>
            </a:pPr>
            <a:r>
              <a:rPr lang="es-ES" sz="1100" b="1" dirty="0">
                <a:solidFill>
                  <a:schemeClr val="tx1">
                    <a:lumMod val="50000"/>
                    <a:lumOff val="50000"/>
                  </a:schemeClr>
                </a:solidFill>
              </a:rPr>
              <a:t>VINTAGE 2018</a:t>
            </a:r>
            <a:r>
              <a:rPr lang="es-ES" sz="1100" dirty="0">
                <a:solidFill>
                  <a:schemeClr val="tx1">
                    <a:lumMod val="50000"/>
                    <a:lumOff val="50000"/>
                  </a:schemeClr>
                </a:solidFill>
              </a:rPr>
              <a:t>	</a:t>
            </a:r>
          </a:p>
          <a:p>
            <a:pPr marL="0" indent="0">
              <a:lnSpc>
                <a:spcPct val="100000"/>
              </a:lnSpc>
              <a:spcBef>
                <a:spcPts val="400"/>
              </a:spcBef>
              <a:buNone/>
            </a:pPr>
            <a:r>
              <a:rPr lang="es-ES" sz="1100" b="1" dirty="0">
                <a:solidFill>
                  <a:schemeClr val="tx1">
                    <a:lumMod val="50000"/>
                    <a:lumOff val="50000"/>
                  </a:schemeClr>
                </a:solidFill>
              </a:rPr>
              <a:t>90p</a:t>
            </a:r>
            <a:r>
              <a:rPr lang="es-ES" sz="1100" dirty="0">
                <a:solidFill>
                  <a:schemeClr val="tx1">
                    <a:lumMod val="50000"/>
                    <a:lumOff val="50000"/>
                  </a:schemeClr>
                </a:solidFill>
              </a:rPr>
              <a:t> James </a:t>
            </a:r>
            <a:r>
              <a:rPr lang="es-ES" sz="1100" dirty="0" err="1">
                <a:solidFill>
                  <a:schemeClr val="tx1">
                    <a:lumMod val="50000"/>
                    <a:lumOff val="50000"/>
                  </a:schemeClr>
                </a:solidFill>
              </a:rPr>
              <a:t>Suckling</a:t>
            </a:r>
            <a:r>
              <a:rPr lang="es-ES" sz="1100" dirty="0">
                <a:solidFill>
                  <a:schemeClr val="tx1">
                    <a:lumMod val="50000"/>
                    <a:lumOff val="50000"/>
                  </a:schemeClr>
                </a:solidFill>
              </a:rPr>
              <a:t> </a:t>
            </a:r>
          </a:p>
          <a:p>
            <a:pPr>
              <a:lnSpc>
                <a:spcPct val="100000"/>
              </a:lnSpc>
              <a:spcBef>
                <a:spcPts val="400"/>
              </a:spcBef>
            </a:pPr>
            <a:r>
              <a:rPr lang="es-ES" sz="1100" b="1" dirty="0">
                <a:solidFill>
                  <a:schemeClr val="tx1">
                    <a:lumMod val="50000"/>
                    <a:lumOff val="50000"/>
                  </a:schemeClr>
                </a:solidFill>
              </a:rPr>
              <a:t>VINTAGE 2017</a:t>
            </a:r>
            <a:r>
              <a:rPr lang="es-ES" sz="1100" dirty="0">
                <a:solidFill>
                  <a:schemeClr val="tx1">
                    <a:lumMod val="50000"/>
                    <a:lumOff val="50000"/>
                  </a:schemeClr>
                </a:solidFill>
              </a:rPr>
              <a:t>	</a:t>
            </a:r>
          </a:p>
          <a:p>
            <a:pPr marL="0" indent="0">
              <a:lnSpc>
                <a:spcPct val="100000"/>
              </a:lnSpc>
              <a:spcBef>
                <a:spcPts val="200"/>
              </a:spcBef>
              <a:buNone/>
            </a:pPr>
            <a:r>
              <a:rPr lang="es-ES" sz="1100" b="1" dirty="0">
                <a:solidFill>
                  <a:schemeClr val="tx1">
                    <a:lumMod val="50000"/>
                    <a:lumOff val="50000"/>
                  </a:schemeClr>
                </a:solidFill>
              </a:rPr>
              <a:t>90p</a:t>
            </a:r>
            <a:r>
              <a:rPr lang="es-ES" sz="1100" dirty="0">
                <a:solidFill>
                  <a:schemeClr val="tx1">
                    <a:lumMod val="50000"/>
                    <a:lumOff val="50000"/>
                  </a:schemeClr>
                </a:solidFill>
              </a:rPr>
              <a:t> James </a:t>
            </a:r>
            <a:r>
              <a:rPr lang="es-ES" sz="1100" dirty="0" err="1">
                <a:solidFill>
                  <a:schemeClr val="tx1">
                    <a:lumMod val="50000"/>
                    <a:lumOff val="50000"/>
                  </a:schemeClr>
                </a:solidFill>
              </a:rPr>
              <a:t>Suckling</a:t>
            </a:r>
            <a:r>
              <a:rPr lang="es-ES" sz="1100" dirty="0">
                <a:solidFill>
                  <a:schemeClr val="tx1">
                    <a:lumMod val="50000"/>
                    <a:lumOff val="50000"/>
                  </a:schemeClr>
                </a:solidFill>
              </a:rPr>
              <a:t> </a:t>
            </a:r>
          </a:p>
          <a:p>
            <a:pPr marL="0" indent="0">
              <a:lnSpc>
                <a:spcPct val="50000"/>
              </a:lnSpc>
              <a:buNone/>
            </a:pPr>
            <a:endParaRPr lang="es-ES" sz="1100" dirty="0">
              <a:solidFill>
                <a:prstClr val="black"/>
              </a:solidFill>
            </a:endParaRPr>
          </a:p>
          <a:p>
            <a:pPr marL="0" indent="0">
              <a:lnSpc>
                <a:spcPct val="50000"/>
              </a:lnSpc>
              <a:buNone/>
            </a:pPr>
            <a:endParaRPr lang="es-ES" sz="1100" dirty="0">
              <a:solidFill>
                <a:prstClr val="black"/>
              </a:solidFill>
            </a:endParaRPr>
          </a:p>
          <a:p>
            <a:pPr marL="0" indent="0">
              <a:lnSpc>
                <a:spcPct val="50000"/>
              </a:lnSpc>
              <a:buNone/>
            </a:pPr>
            <a:endParaRPr lang="es-ES" sz="1100" dirty="0">
              <a:solidFill>
                <a:prstClr val="black"/>
              </a:solidFill>
            </a:endParaRPr>
          </a:p>
          <a:p>
            <a:pPr marL="0" indent="0">
              <a:lnSpc>
                <a:spcPct val="50000"/>
              </a:lnSpc>
              <a:buNone/>
            </a:pPr>
            <a:endParaRPr lang="es-ES" sz="1100" b="1" dirty="0">
              <a:solidFill>
                <a:prstClr val="black"/>
              </a:solidFill>
            </a:endParaRPr>
          </a:p>
          <a:p>
            <a:endParaRPr lang="es-ES" sz="1100" b="1" dirty="0"/>
          </a:p>
          <a:p>
            <a:endParaRPr lang="es-ES" sz="1100" b="1" dirty="0"/>
          </a:p>
          <a:p>
            <a:endParaRPr lang="es-ES" sz="1100" b="1" dirty="0"/>
          </a:p>
          <a:p>
            <a:endParaRPr lang="es-ES" sz="1100" b="1" dirty="0"/>
          </a:p>
        </p:txBody>
      </p:sp>
      <p:sp>
        <p:nvSpPr>
          <p:cNvPr id="11" name="Marcador de contenido 4"/>
          <p:cNvSpPr txBox="1">
            <a:spLocks/>
          </p:cNvSpPr>
          <p:nvPr/>
        </p:nvSpPr>
        <p:spPr>
          <a:xfrm>
            <a:off x="9013860" y="3928714"/>
            <a:ext cx="2162756" cy="111280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200" b="1" dirty="0"/>
              <a:t>STANDARD PACKAGING</a:t>
            </a:r>
          </a:p>
          <a:p>
            <a:pPr marL="0" indent="0" algn="just">
              <a:spcBef>
                <a:spcPts val="800"/>
              </a:spcBef>
              <a:buFont typeface="Arial" panose="020B0604020202020204" pitchFamily="34" charset="0"/>
              <a:buNone/>
            </a:pPr>
            <a:r>
              <a:rPr lang="en-US" sz="1100" dirty="0">
                <a:solidFill>
                  <a:prstClr val="white">
                    <a:lumMod val="50000"/>
                  </a:prstClr>
                </a:solidFill>
              </a:rPr>
              <a:t>Bottle of 75cl </a:t>
            </a:r>
          </a:p>
          <a:p>
            <a:pPr marL="0" indent="0">
              <a:spcBef>
                <a:spcPts val="200"/>
              </a:spcBef>
              <a:buFont typeface="Arial" panose="020B0604020202020204" pitchFamily="34" charset="0"/>
              <a:buNone/>
            </a:pPr>
            <a:r>
              <a:rPr lang="en-US" sz="1050" dirty="0">
                <a:solidFill>
                  <a:prstClr val="white">
                    <a:lumMod val="50000"/>
                  </a:prstClr>
                </a:solidFill>
              </a:rPr>
              <a:t>Cartons of 6 bottles. </a:t>
            </a:r>
          </a:p>
          <a:p>
            <a:pPr marL="0" indent="0">
              <a:spcBef>
                <a:spcPts val="200"/>
              </a:spcBef>
              <a:buFont typeface="Arial" panose="020B0604020202020204" pitchFamily="34" charset="0"/>
              <a:buNone/>
            </a:pPr>
            <a:r>
              <a:rPr lang="en-US" sz="1100" dirty="0">
                <a:solidFill>
                  <a:schemeClr val="bg1">
                    <a:lumMod val="50000"/>
                  </a:schemeClr>
                </a:solidFill>
              </a:rPr>
              <a:t>125</a:t>
            </a:r>
            <a:r>
              <a:rPr lang="en-US" sz="1050" dirty="0">
                <a:solidFill>
                  <a:srgbClr val="FF0000"/>
                </a:solidFill>
              </a:rPr>
              <a:t> </a:t>
            </a:r>
            <a:r>
              <a:rPr lang="en-US" sz="1050" dirty="0">
                <a:solidFill>
                  <a:prstClr val="white">
                    <a:lumMod val="50000"/>
                  </a:prstClr>
                </a:solidFill>
              </a:rPr>
              <a:t>cartons per Euro pallet</a:t>
            </a:r>
            <a:endParaRPr lang="es-ES" sz="1050" dirty="0">
              <a:solidFill>
                <a:prstClr val="white">
                  <a:lumMod val="50000"/>
                </a:prstClr>
              </a:solidFill>
            </a:endParaRPr>
          </a:p>
        </p:txBody>
      </p:sp>
      <p:sp>
        <p:nvSpPr>
          <p:cNvPr id="12" name="Rectángulo 11"/>
          <p:cNvSpPr/>
          <p:nvPr/>
        </p:nvSpPr>
        <p:spPr>
          <a:xfrm flipV="1">
            <a:off x="573201" y="1463905"/>
            <a:ext cx="634802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Rectángulo 13"/>
          <p:cNvSpPr/>
          <p:nvPr/>
        </p:nvSpPr>
        <p:spPr>
          <a:xfrm flipV="1">
            <a:off x="9093613" y="3882995"/>
            <a:ext cx="2449004"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5" name="Rectángulo 14"/>
          <p:cNvSpPr/>
          <p:nvPr/>
        </p:nvSpPr>
        <p:spPr>
          <a:xfrm>
            <a:off x="8874713" y="205477"/>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0045" y="205477"/>
            <a:ext cx="696734" cy="696734"/>
          </a:xfrm>
          <a:prstGeom prst="rect">
            <a:avLst/>
          </a:prstGeom>
        </p:spPr>
      </p:pic>
    </p:spTree>
    <p:extLst>
      <p:ext uri="{BB962C8B-B14F-4D97-AF65-F5344CB8AC3E}">
        <p14:creationId xmlns:p14="http://schemas.microsoft.com/office/powerpoint/2010/main" val="1439636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68"/>
            <a:ext cx="12192479" cy="6857731"/>
          </a:xfrm>
          <a:prstGeom prst="rect">
            <a:avLst/>
          </a:prstGeom>
        </p:spPr>
      </p:pic>
      <p:sp>
        <p:nvSpPr>
          <p:cNvPr id="11" name="Rectángulo 10"/>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4" name="Rectángulo 13"/>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9635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7620" y="629728"/>
            <a:ext cx="5532788" cy="422695"/>
          </a:xfrm>
          <a:noFill/>
          <a:effectLst>
            <a:reflection blurRad="6350" stA="50000" endA="300" endPos="55000" dir="5400000" sy="-100000" algn="bl" rotWithShape="0"/>
          </a:effectLst>
        </p:spPr>
        <p:txBody>
          <a:bodyPr>
            <a:normAutofit fontScale="90000"/>
          </a:bodyPr>
          <a:lstStyle/>
          <a:p>
            <a:pPr>
              <a:lnSpc>
                <a:spcPct val="100000"/>
              </a:lnSpc>
            </a:pPr>
            <a:r>
              <a:rPr lang="es-ES" dirty="0">
                <a:latin typeface="+mn-lt"/>
                <a:cs typeface="Adobe Devanagari" panose="02040503050201020203" pitchFamily="18" charset="0"/>
              </a:rPr>
              <a:t>FULL FLAP </a:t>
            </a:r>
            <a:r>
              <a:rPr lang="es-ES" sz="3600" dirty="0">
                <a:solidFill>
                  <a:schemeClr val="bg1">
                    <a:lumMod val="50000"/>
                  </a:schemeClr>
                </a:solidFill>
                <a:latin typeface="+mn-lt"/>
                <a:cs typeface="Adobe Devanagari" panose="02040503050201020203" pitchFamily="18" charset="0"/>
              </a:rPr>
              <a:t>RED BLEND</a:t>
            </a:r>
            <a:endParaRPr lang="es-ES" sz="4000" dirty="0">
              <a:solidFill>
                <a:schemeClr val="bg1">
                  <a:lumMod val="50000"/>
                </a:schemeClr>
              </a:solidFill>
              <a:latin typeface="+mn-lt"/>
              <a:cs typeface="Adobe Devanagari" panose="02040503050201020203" pitchFamily="18" charset="0"/>
            </a:endParaRP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3659" r="17843"/>
          <a:stretch/>
        </p:blipFill>
        <p:spPr>
          <a:xfrm>
            <a:off x="6193765" y="197629"/>
            <a:ext cx="2978978" cy="6462742"/>
          </a:xfrm>
          <a:prstGeom prst="rect">
            <a:avLst/>
          </a:prstGeom>
        </p:spPr>
      </p:pic>
      <p:sp>
        <p:nvSpPr>
          <p:cNvPr id="5" name="Marcador de contenido 4"/>
          <p:cNvSpPr>
            <a:spLocks noGrp="1"/>
          </p:cNvSpPr>
          <p:nvPr>
            <p:ph idx="1"/>
          </p:nvPr>
        </p:nvSpPr>
        <p:spPr>
          <a:xfrm>
            <a:off x="511170" y="1725282"/>
            <a:ext cx="6265688" cy="4509549"/>
          </a:xfrm>
          <a:noFill/>
        </p:spPr>
        <p:txBody>
          <a:bodyPr>
            <a:noAutofit/>
          </a:bodyPr>
          <a:lstStyle/>
          <a:p>
            <a:r>
              <a:rPr lang="en-US" sz="1400" b="1" dirty="0">
                <a:solidFill>
                  <a:schemeClr val="bg1">
                    <a:lumMod val="50000"/>
                  </a:schemeClr>
                </a:solidFill>
              </a:rPr>
              <a:t>GRAPE VARIETY: </a:t>
            </a:r>
            <a:r>
              <a:rPr lang="en-US" sz="1400" dirty="0">
                <a:solidFill>
                  <a:schemeClr val="bg1">
                    <a:lumMod val="50000"/>
                  </a:schemeClr>
                </a:solidFill>
              </a:rPr>
              <a:t>40% Tempranillo 40% Merlot 20% Cabernet Sauvignon</a:t>
            </a:r>
          </a:p>
          <a:p>
            <a:r>
              <a:rPr lang="en-US" sz="1400" b="1" dirty="0">
                <a:solidFill>
                  <a:schemeClr val="bg1">
                    <a:lumMod val="50000"/>
                  </a:schemeClr>
                </a:solidFill>
              </a:rPr>
              <a:t>WINEMAKING: </a:t>
            </a:r>
            <a:r>
              <a:rPr lang="en-GB" sz="1400" dirty="0">
                <a:solidFill>
                  <a:schemeClr val="bg1">
                    <a:lumMod val="50000"/>
                  </a:schemeClr>
                </a:solidFill>
              </a:rPr>
              <a:t>Blend of three varieties made separately in stainless steel tanks. Aged for three months in medium toasted French oak barrels.</a:t>
            </a:r>
          </a:p>
          <a:p>
            <a:r>
              <a:rPr lang="en-US" sz="1400" b="1" dirty="0">
                <a:solidFill>
                  <a:schemeClr val="bg1">
                    <a:lumMod val="50000"/>
                  </a:schemeClr>
                </a:solidFill>
              </a:rPr>
              <a:t>TASTING NOTES: </a:t>
            </a:r>
            <a:r>
              <a:rPr lang="en-GB" sz="1400" dirty="0">
                <a:solidFill>
                  <a:schemeClr val="bg1">
                    <a:lumMod val="50000"/>
                  </a:schemeClr>
                </a:solidFill>
              </a:rPr>
              <a:t>Upper middle layer with violet rims. High aromatic intensity with berries, soft notes of vanilla and sweet pastry tones. On the palate, wide, long, sweet, silky tannins, persistent with meatiness and freshness, candied red fruits in the </a:t>
            </a:r>
            <a:r>
              <a:rPr lang="en-GB" sz="1400" dirty="0" err="1">
                <a:solidFill>
                  <a:schemeClr val="bg1">
                    <a:lumMod val="50000"/>
                  </a:schemeClr>
                </a:solidFill>
              </a:rPr>
              <a:t>retronasal</a:t>
            </a:r>
            <a:r>
              <a:rPr lang="en-GB" sz="1400" dirty="0">
                <a:solidFill>
                  <a:schemeClr val="bg1">
                    <a:lumMod val="50000"/>
                  </a:schemeClr>
                </a:solidFill>
              </a:rPr>
              <a:t> route.</a:t>
            </a:r>
            <a:endParaRPr lang="en-US" sz="1400" dirty="0">
              <a:solidFill>
                <a:schemeClr val="bg1">
                  <a:lumMod val="50000"/>
                </a:schemeClr>
              </a:solidFill>
            </a:endParaRPr>
          </a:p>
          <a:p>
            <a:pPr algn="just"/>
            <a:r>
              <a:rPr lang="en-GB" sz="1400" b="1" dirty="0">
                <a:solidFill>
                  <a:schemeClr val="bg1">
                    <a:lumMod val="50000"/>
                  </a:schemeClr>
                </a:solidFill>
              </a:rPr>
              <a:t>SERVING TEMPERATURE: </a:t>
            </a:r>
            <a:r>
              <a:rPr lang="en-GB" sz="1400" dirty="0">
                <a:solidFill>
                  <a:schemeClr val="bg1">
                    <a:lumMod val="50000"/>
                  </a:schemeClr>
                </a:solidFill>
              </a:rPr>
              <a:t>14º - 16ºC.</a:t>
            </a:r>
          </a:p>
          <a:p>
            <a:pPr algn="just"/>
            <a:endParaRPr lang="en-US" sz="1400" dirty="0">
              <a:solidFill>
                <a:schemeClr val="bg1">
                  <a:lumMod val="50000"/>
                </a:schemeClr>
              </a:solidFill>
            </a:endParaRPr>
          </a:p>
        </p:txBody>
      </p:sp>
      <p:sp>
        <p:nvSpPr>
          <p:cNvPr id="10" name="Marcador de contenido 4"/>
          <p:cNvSpPr txBox="1">
            <a:spLocks/>
          </p:cNvSpPr>
          <p:nvPr/>
        </p:nvSpPr>
        <p:spPr>
          <a:xfrm>
            <a:off x="9271219" y="2124543"/>
            <a:ext cx="2162756" cy="82484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 sz="1100" b="1" dirty="0">
              <a:solidFill>
                <a:prstClr val="black"/>
              </a:solidFill>
            </a:endParaRPr>
          </a:p>
          <a:p>
            <a:pPr marL="0" indent="0">
              <a:buNone/>
            </a:pPr>
            <a:endParaRPr lang="es-ES" sz="1100" b="1" dirty="0">
              <a:solidFill>
                <a:prstClr val="black"/>
              </a:solidFill>
            </a:endParaRPr>
          </a:p>
        </p:txBody>
      </p:sp>
      <p:sp>
        <p:nvSpPr>
          <p:cNvPr id="11" name="Marcador de contenido 4"/>
          <p:cNvSpPr txBox="1">
            <a:spLocks/>
          </p:cNvSpPr>
          <p:nvPr/>
        </p:nvSpPr>
        <p:spPr>
          <a:xfrm>
            <a:off x="9091356" y="2930274"/>
            <a:ext cx="2162756" cy="111280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800"/>
              </a:spcBef>
              <a:buFont typeface="Arial" panose="020B0604020202020204" pitchFamily="34" charset="0"/>
              <a:buNone/>
            </a:pPr>
            <a:r>
              <a:rPr lang="en-US" sz="1100" b="1" dirty="0"/>
              <a:t>STANDARD PACKAGING</a:t>
            </a:r>
          </a:p>
          <a:p>
            <a:pPr marL="0" indent="0" algn="just">
              <a:spcBef>
                <a:spcPts val="800"/>
              </a:spcBef>
              <a:buFont typeface="Arial" panose="020B0604020202020204" pitchFamily="34" charset="0"/>
              <a:buNone/>
            </a:pPr>
            <a:r>
              <a:rPr lang="en-US" sz="1100" dirty="0">
                <a:solidFill>
                  <a:prstClr val="white">
                    <a:lumMod val="50000"/>
                  </a:prstClr>
                </a:solidFill>
              </a:rPr>
              <a:t>Bottle of 75cl </a:t>
            </a:r>
          </a:p>
          <a:p>
            <a:pPr marL="0" indent="0">
              <a:spcBef>
                <a:spcPts val="200"/>
              </a:spcBef>
              <a:buFont typeface="Arial" panose="020B0604020202020204" pitchFamily="34" charset="0"/>
              <a:buNone/>
            </a:pPr>
            <a:r>
              <a:rPr lang="en-US" sz="1100" dirty="0">
                <a:solidFill>
                  <a:prstClr val="white">
                    <a:lumMod val="50000"/>
                  </a:prstClr>
                </a:solidFill>
              </a:rPr>
              <a:t>Cartons of 6 bottles. </a:t>
            </a:r>
          </a:p>
          <a:p>
            <a:pPr marL="0" indent="0">
              <a:spcBef>
                <a:spcPts val="200"/>
              </a:spcBef>
              <a:buFont typeface="Arial" panose="020B0604020202020204" pitchFamily="34" charset="0"/>
              <a:buNone/>
            </a:pPr>
            <a:r>
              <a:rPr lang="en-US" sz="1100" dirty="0">
                <a:solidFill>
                  <a:schemeClr val="bg1">
                    <a:lumMod val="50000"/>
                  </a:schemeClr>
                </a:solidFill>
              </a:rPr>
              <a:t>125 </a:t>
            </a:r>
            <a:r>
              <a:rPr lang="en-US" sz="1100" dirty="0">
                <a:solidFill>
                  <a:prstClr val="white">
                    <a:lumMod val="50000"/>
                  </a:prstClr>
                </a:solidFill>
              </a:rPr>
              <a:t>cartons per Euro pallet</a:t>
            </a:r>
            <a:endParaRPr lang="es-ES" sz="1100" dirty="0">
              <a:solidFill>
                <a:prstClr val="white">
                  <a:lumMod val="50000"/>
                </a:prstClr>
              </a:solidFill>
            </a:endParaRPr>
          </a:p>
        </p:txBody>
      </p:sp>
      <p:sp>
        <p:nvSpPr>
          <p:cNvPr id="12" name="Rectángulo 11"/>
          <p:cNvSpPr/>
          <p:nvPr/>
        </p:nvSpPr>
        <p:spPr>
          <a:xfrm flipV="1">
            <a:off x="573201" y="1463905"/>
            <a:ext cx="634802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Rectángulo 13"/>
          <p:cNvSpPr/>
          <p:nvPr/>
        </p:nvSpPr>
        <p:spPr>
          <a:xfrm flipV="1">
            <a:off x="9128095" y="2693358"/>
            <a:ext cx="2449004"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5" name="Rectángulo 14"/>
          <p:cNvSpPr/>
          <p:nvPr/>
        </p:nvSpPr>
        <p:spPr>
          <a:xfrm>
            <a:off x="8874713" y="205477"/>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045" y="205477"/>
            <a:ext cx="696734" cy="696734"/>
          </a:xfrm>
          <a:prstGeom prst="rect">
            <a:avLst/>
          </a:prstGeom>
        </p:spPr>
      </p:pic>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t="16667" b="18529"/>
          <a:stretch/>
        </p:blipFill>
        <p:spPr>
          <a:xfrm>
            <a:off x="9128095" y="4043082"/>
            <a:ext cx="2868720" cy="2610777"/>
          </a:xfrm>
          <a:prstGeom prst="rect">
            <a:avLst/>
          </a:prstGeom>
        </p:spPr>
      </p:pic>
      <p:sp>
        <p:nvSpPr>
          <p:cNvPr id="13" name="Marcador de contenido 4"/>
          <p:cNvSpPr txBox="1">
            <a:spLocks/>
          </p:cNvSpPr>
          <p:nvPr/>
        </p:nvSpPr>
        <p:spPr>
          <a:xfrm>
            <a:off x="9091356" y="606189"/>
            <a:ext cx="2162756" cy="150729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None/>
            </a:pPr>
            <a:endParaRPr lang="es-ES" sz="1100" b="1" dirty="0">
              <a:solidFill>
                <a:prstClr val="black"/>
              </a:solidFill>
            </a:endParaRPr>
          </a:p>
          <a:p>
            <a:pPr marL="0" indent="0">
              <a:lnSpc>
                <a:spcPct val="100000"/>
              </a:lnSpc>
              <a:spcBef>
                <a:spcPts val="400"/>
              </a:spcBef>
              <a:buNone/>
            </a:pPr>
            <a:r>
              <a:rPr lang="es-ES" sz="1100" b="1" dirty="0">
                <a:solidFill>
                  <a:prstClr val="black"/>
                </a:solidFill>
              </a:rPr>
              <a:t>AWARDS &amp; RATINGS</a:t>
            </a:r>
          </a:p>
          <a:p>
            <a:pPr marL="0" indent="0">
              <a:lnSpc>
                <a:spcPct val="100000"/>
              </a:lnSpc>
              <a:spcBef>
                <a:spcPts val="400"/>
              </a:spcBef>
              <a:buNone/>
            </a:pPr>
            <a:endParaRPr lang="es-ES" sz="1100" b="1" dirty="0">
              <a:solidFill>
                <a:prstClr val="black"/>
              </a:solidFill>
            </a:endParaRPr>
          </a:p>
          <a:p>
            <a:pPr>
              <a:lnSpc>
                <a:spcPct val="100000"/>
              </a:lnSpc>
              <a:spcBef>
                <a:spcPts val="400"/>
              </a:spcBef>
            </a:pPr>
            <a:r>
              <a:rPr lang="es-ES" sz="1100" b="1" dirty="0">
                <a:solidFill>
                  <a:schemeClr val="tx1">
                    <a:lumMod val="50000"/>
                    <a:lumOff val="50000"/>
                  </a:schemeClr>
                </a:solidFill>
              </a:rPr>
              <a:t>VINTAGE 2021</a:t>
            </a:r>
          </a:p>
          <a:p>
            <a:pPr marL="0" indent="0">
              <a:lnSpc>
                <a:spcPct val="100000"/>
              </a:lnSpc>
              <a:spcBef>
                <a:spcPts val="200"/>
              </a:spcBef>
              <a:buNone/>
            </a:pPr>
            <a:r>
              <a:rPr lang="es-ES" sz="1100" b="1" dirty="0">
                <a:solidFill>
                  <a:schemeClr val="tx1">
                    <a:lumMod val="50000"/>
                    <a:lumOff val="50000"/>
                  </a:schemeClr>
                </a:solidFill>
              </a:rPr>
              <a:t>93p</a:t>
            </a:r>
            <a:r>
              <a:rPr lang="es-ES" sz="1100" dirty="0">
                <a:solidFill>
                  <a:schemeClr val="tx1">
                    <a:lumMod val="50000"/>
                    <a:lumOff val="50000"/>
                  </a:schemeClr>
                </a:solidFill>
              </a:rPr>
              <a:t> </a:t>
            </a:r>
            <a:r>
              <a:rPr lang="es-ES" sz="1100" dirty="0" err="1">
                <a:solidFill>
                  <a:schemeClr val="tx1">
                    <a:lumMod val="50000"/>
                    <a:lumOff val="50000"/>
                  </a:schemeClr>
                </a:solidFill>
              </a:rPr>
              <a:t>Beverage</a:t>
            </a:r>
            <a:r>
              <a:rPr lang="es-ES" sz="1100" dirty="0">
                <a:solidFill>
                  <a:schemeClr val="tx1">
                    <a:lumMod val="50000"/>
                    <a:lumOff val="50000"/>
                  </a:schemeClr>
                </a:solidFill>
              </a:rPr>
              <a:t> </a:t>
            </a:r>
            <a:r>
              <a:rPr lang="es-ES" sz="1100" dirty="0" err="1">
                <a:solidFill>
                  <a:schemeClr val="tx1">
                    <a:lumMod val="50000"/>
                    <a:lumOff val="50000"/>
                  </a:schemeClr>
                </a:solidFill>
              </a:rPr>
              <a:t>Testing</a:t>
            </a:r>
            <a:r>
              <a:rPr lang="es-ES" sz="1100" dirty="0">
                <a:solidFill>
                  <a:schemeClr val="tx1">
                    <a:lumMod val="50000"/>
                    <a:lumOff val="50000"/>
                  </a:schemeClr>
                </a:solidFill>
              </a:rPr>
              <a:t> </a:t>
            </a:r>
            <a:r>
              <a:rPr lang="es-ES" sz="1100" dirty="0" err="1">
                <a:solidFill>
                  <a:schemeClr val="tx1">
                    <a:lumMod val="50000"/>
                    <a:lumOff val="50000"/>
                  </a:schemeClr>
                </a:solidFill>
              </a:rPr>
              <a:t>Institute</a:t>
            </a:r>
            <a:endParaRPr lang="es-ES" sz="1100" dirty="0">
              <a:solidFill>
                <a:schemeClr val="tx1">
                  <a:lumMod val="50000"/>
                  <a:lumOff val="50000"/>
                </a:schemeClr>
              </a:solidFill>
            </a:endParaRPr>
          </a:p>
          <a:p>
            <a:pPr marL="0" indent="0">
              <a:lnSpc>
                <a:spcPct val="50000"/>
              </a:lnSpc>
              <a:spcBef>
                <a:spcPts val="800"/>
              </a:spcBef>
              <a:buNone/>
            </a:pPr>
            <a:r>
              <a:rPr lang="es-ES" sz="1100" b="1" dirty="0">
                <a:solidFill>
                  <a:schemeClr val="tx1">
                    <a:lumMod val="50000"/>
                    <a:lumOff val="50000"/>
                  </a:schemeClr>
                </a:solidFill>
              </a:rPr>
              <a:t>Gold Medal </a:t>
            </a:r>
            <a:r>
              <a:rPr lang="es-ES" sz="1100" dirty="0">
                <a:solidFill>
                  <a:schemeClr val="tx1">
                    <a:lumMod val="50000"/>
                    <a:lumOff val="50000"/>
                  </a:schemeClr>
                </a:solidFill>
              </a:rPr>
              <a:t>Gilbert &amp; </a:t>
            </a:r>
            <a:r>
              <a:rPr lang="es-ES" sz="1100" dirty="0" err="1">
                <a:solidFill>
                  <a:schemeClr val="tx1">
                    <a:lumMod val="50000"/>
                    <a:lumOff val="50000"/>
                  </a:schemeClr>
                </a:solidFill>
              </a:rPr>
              <a:t>Gillard</a:t>
            </a:r>
            <a:endParaRPr lang="es-ES" sz="1100" dirty="0">
              <a:solidFill>
                <a:schemeClr val="tx1">
                  <a:lumMod val="50000"/>
                  <a:lumOff val="50000"/>
                </a:schemeClr>
              </a:solidFill>
            </a:endParaRPr>
          </a:p>
          <a:p>
            <a:pPr marL="0" indent="0">
              <a:lnSpc>
                <a:spcPct val="50000"/>
              </a:lnSpc>
              <a:buNone/>
            </a:pPr>
            <a:endParaRPr lang="es-ES" sz="1100" dirty="0">
              <a:solidFill>
                <a:prstClr val="black"/>
              </a:solidFill>
            </a:endParaRPr>
          </a:p>
          <a:p>
            <a:pPr marL="0" indent="0">
              <a:lnSpc>
                <a:spcPct val="50000"/>
              </a:lnSpc>
              <a:buNone/>
            </a:pPr>
            <a:endParaRPr lang="es-ES" sz="1100" dirty="0">
              <a:solidFill>
                <a:prstClr val="black"/>
              </a:solidFill>
            </a:endParaRPr>
          </a:p>
          <a:p>
            <a:pPr marL="0" indent="0">
              <a:buNone/>
            </a:pPr>
            <a:endParaRPr lang="es-ES" sz="1100" b="1" dirty="0"/>
          </a:p>
          <a:p>
            <a:endParaRPr lang="es-ES" sz="1100" b="1" dirty="0"/>
          </a:p>
        </p:txBody>
      </p:sp>
    </p:spTree>
    <p:extLst>
      <p:ext uri="{BB962C8B-B14F-4D97-AF65-F5344CB8AC3E}">
        <p14:creationId xmlns:p14="http://schemas.microsoft.com/office/powerpoint/2010/main" val="3592362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526" cy="6858000"/>
          </a:xfrm>
          <a:prstGeom prst="rect">
            <a:avLst/>
          </a:prstGeom>
        </p:spPr>
      </p:pic>
      <p:sp>
        <p:nvSpPr>
          <p:cNvPr id="10" name="Rectángulo 9"/>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4" name="Rectángulo 13"/>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11093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3017" t="3900" r="20208"/>
          <a:stretch/>
        </p:blipFill>
        <p:spPr>
          <a:xfrm>
            <a:off x="6349042" y="205477"/>
            <a:ext cx="2340134" cy="6590581"/>
          </a:xfrm>
          <a:prstGeom prst="rect">
            <a:avLst/>
          </a:prstGeom>
        </p:spPr>
      </p:pic>
      <p:sp>
        <p:nvSpPr>
          <p:cNvPr id="2" name="Título 1"/>
          <p:cNvSpPr>
            <a:spLocks noGrp="1"/>
          </p:cNvSpPr>
          <p:nvPr>
            <p:ph type="title"/>
          </p:nvPr>
        </p:nvSpPr>
        <p:spPr>
          <a:xfrm>
            <a:off x="877620" y="629728"/>
            <a:ext cx="5532788" cy="422695"/>
          </a:xfrm>
          <a:noFill/>
          <a:effectLst>
            <a:reflection blurRad="6350" stA="50000" endA="300" endPos="55000" dir="5400000" sy="-100000" algn="bl" rotWithShape="0"/>
          </a:effectLst>
        </p:spPr>
        <p:txBody>
          <a:bodyPr>
            <a:noAutofit/>
          </a:bodyPr>
          <a:lstStyle/>
          <a:p>
            <a:pPr>
              <a:lnSpc>
                <a:spcPct val="100000"/>
              </a:lnSpc>
            </a:pPr>
            <a:r>
              <a:rPr lang="es-ES" sz="4000" dirty="0">
                <a:latin typeface="+mn-lt"/>
                <a:cs typeface="Adobe Devanagari" panose="02040503050201020203" pitchFamily="18" charset="0"/>
              </a:rPr>
              <a:t>THINK PINK </a:t>
            </a:r>
            <a:r>
              <a:rPr lang="es-ES" sz="3200" dirty="0">
                <a:solidFill>
                  <a:schemeClr val="bg1">
                    <a:lumMod val="50000"/>
                  </a:schemeClr>
                </a:solidFill>
                <a:latin typeface="+mn-lt"/>
                <a:cs typeface="Adobe Devanagari" panose="02040503050201020203" pitchFamily="18" charset="0"/>
              </a:rPr>
              <a:t>ROSÉ</a:t>
            </a:r>
          </a:p>
        </p:txBody>
      </p:sp>
      <p:sp>
        <p:nvSpPr>
          <p:cNvPr id="5" name="Marcador de contenido 4"/>
          <p:cNvSpPr>
            <a:spLocks noGrp="1"/>
          </p:cNvSpPr>
          <p:nvPr>
            <p:ph idx="1"/>
          </p:nvPr>
        </p:nvSpPr>
        <p:spPr>
          <a:xfrm>
            <a:off x="511170" y="1725282"/>
            <a:ext cx="6265688" cy="4509549"/>
          </a:xfrm>
          <a:noFill/>
        </p:spPr>
        <p:txBody>
          <a:bodyPr>
            <a:noAutofit/>
          </a:bodyPr>
          <a:lstStyle/>
          <a:p>
            <a:r>
              <a:rPr lang="es-ES" sz="1400" b="1" dirty="0">
                <a:solidFill>
                  <a:schemeClr val="bg1">
                    <a:lumMod val="50000"/>
                  </a:schemeClr>
                </a:solidFill>
              </a:rPr>
              <a:t>VINTAGE </a:t>
            </a:r>
            <a:r>
              <a:rPr lang="es-ES" sz="1400" dirty="0">
                <a:solidFill>
                  <a:schemeClr val="bg1">
                    <a:lumMod val="50000"/>
                  </a:schemeClr>
                </a:solidFill>
              </a:rPr>
              <a:t>2021</a:t>
            </a:r>
          </a:p>
          <a:p>
            <a:r>
              <a:rPr lang="en-US" sz="1400" b="1" dirty="0">
                <a:solidFill>
                  <a:schemeClr val="bg1">
                    <a:lumMod val="50000"/>
                  </a:schemeClr>
                </a:solidFill>
              </a:rPr>
              <a:t>GRAPE VARIETY: </a:t>
            </a:r>
            <a:r>
              <a:rPr lang="en-US" sz="1400" dirty="0">
                <a:solidFill>
                  <a:schemeClr val="bg1">
                    <a:lumMod val="50000"/>
                  </a:schemeClr>
                </a:solidFill>
              </a:rPr>
              <a:t>100% Tempranillo </a:t>
            </a:r>
          </a:p>
          <a:p>
            <a:r>
              <a:rPr lang="en-US" sz="1400" b="1" dirty="0">
                <a:solidFill>
                  <a:schemeClr val="bg1">
                    <a:lumMod val="50000"/>
                  </a:schemeClr>
                </a:solidFill>
              </a:rPr>
              <a:t>WINEMAKING: </a:t>
            </a:r>
            <a:r>
              <a:rPr lang="en-GB" sz="1400" dirty="0">
                <a:solidFill>
                  <a:schemeClr val="bg1">
                    <a:lumMod val="50000"/>
                  </a:schemeClr>
                </a:solidFill>
              </a:rPr>
              <a:t>Finely crafted from red grapes of Tempranillo vineyards older than 40 years, the whole clusters are macerated in cold followed by gentle and short direct pressing, thereby obtaining a very pale juice.</a:t>
            </a:r>
            <a:endParaRPr lang="en-US" sz="1400" dirty="0">
              <a:solidFill>
                <a:schemeClr val="bg1">
                  <a:lumMod val="50000"/>
                </a:schemeClr>
              </a:solidFill>
            </a:endParaRPr>
          </a:p>
          <a:p>
            <a:r>
              <a:rPr lang="en-US" sz="1400" b="1" dirty="0">
                <a:solidFill>
                  <a:schemeClr val="bg1">
                    <a:lumMod val="50000"/>
                  </a:schemeClr>
                </a:solidFill>
              </a:rPr>
              <a:t>TASTING NOTES: </a:t>
            </a:r>
            <a:r>
              <a:rPr lang="en-GB" sz="1400" dirty="0">
                <a:solidFill>
                  <a:schemeClr val="bg1">
                    <a:lumMod val="50000"/>
                  </a:schemeClr>
                </a:solidFill>
              </a:rPr>
              <a:t>Delicate pink </a:t>
            </a:r>
            <a:r>
              <a:rPr lang="en-GB" sz="1400" dirty="0" err="1">
                <a:solidFill>
                  <a:schemeClr val="bg1">
                    <a:lumMod val="50000"/>
                  </a:schemeClr>
                </a:solidFill>
              </a:rPr>
              <a:t>color</a:t>
            </a:r>
            <a:r>
              <a:rPr lang="en-GB" sz="1400" dirty="0">
                <a:solidFill>
                  <a:schemeClr val="bg1">
                    <a:lumMod val="50000"/>
                  </a:schemeClr>
                </a:solidFill>
              </a:rPr>
              <a:t>. Deep aromas of honeysuckle, raspberries and cherries at full ripening. Fresh, medium-bodied and lingering with lively finish.</a:t>
            </a:r>
            <a:endParaRPr lang="en-US" sz="1400" dirty="0">
              <a:solidFill>
                <a:schemeClr val="bg1">
                  <a:lumMod val="50000"/>
                </a:schemeClr>
              </a:solidFill>
            </a:endParaRPr>
          </a:p>
          <a:p>
            <a:r>
              <a:rPr lang="en-GB" sz="1400" b="1" dirty="0">
                <a:solidFill>
                  <a:schemeClr val="bg1">
                    <a:lumMod val="50000"/>
                  </a:schemeClr>
                </a:solidFill>
              </a:rPr>
              <a:t>SERVING TEMPERATURE: </a:t>
            </a:r>
            <a:r>
              <a:rPr lang="en-GB" sz="1400" dirty="0">
                <a:solidFill>
                  <a:schemeClr val="bg1">
                    <a:lumMod val="50000"/>
                  </a:schemeClr>
                </a:solidFill>
              </a:rPr>
              <a:t>9º - 12ºC.</a:t>
            </a:r>
            <a:endParaRPr lang="en-US" sz="1400" dirty="0">
              <a:solidFill>
                <a:schemeClr val="bg1">
                  <a:lumMod val="50000"/>
                </a:schemeClr>
              </a:solidFill>
            </a:endParaRPr>
          </a:p>
        </p:txBody>
      </p:sp>
      <p:sp>
        <p:nvSpPr>
          <p:cNvPr id="10" name="Marcador de contenido 4"/>
          <p:cNvSpPr txBox="1">
            <a:spLocks/>
          </p:cNvSpPr>
          <p:nvPr/>
        </p:nvSpPr>
        <p:spPr>
          <a:xfrm>
            <a:off x="9055721" y="336098"/>
            <a:ext cx="2307504" cy="330357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 sz="1100" b="1" dirty="0">
              <a:solidFill>
                <a:prstClr val="black"/>
              </a:solidFill>
            </a:endParaRPr>
          </a:p>
          <a:p>
            <a:pPr marL="0" indent="0">
              <a:lnSpc>
                <a:spcPct val="100000"/>
              </a:lnSpc>
              <a:buNone/>
            </a:pPr>
            <a:r>
              <a:rPr lang="es-ES" sz="1100" b="1" dirty="0">
                <a:solidFill>
                  <a:prstClr val="black"/>
                </a:solidFill>
              </a:rPr>
              <a:t>AWARDS &amp; RATINGS</a:t>
            </a:r>
          </a:p>
          <a:p>
            <a:pPr>
              <a:lnSpc>
                <a:spcPct val="100000"/>
              </a:lnSpc>
              <a:spcBef>
                <a:spcPts val="800"/>
              </a:spcBef>
            </a:pPr>
            <a:r>
              <a:rPr lang="en-US" sz="1100" dirty="0">
                <a:solidFill>
                  <a:schemeClr val="tx1">
                    <a:lumMod val="50000"/>
                    <a:lumOff val="50000"/>
                  </a:schemeClr>
                </a:solidFill>
              </a:rPr>
              <a:t>VINTAGE 2020</a:t>
            </a:r>
          </a:p>
          <a:p>
            <a:pPr marL="0" indent="0">
              <a:lnSpc>
                <a:spcPct val="100000"/>
              </a:lnSpc>
              <a:spcBef>
                <a:spcPts val="200"/>
              </a:spcBef>
              <a:buNone/>
            </a:pPr>
            <a:r>
              <a:rPr lang="en-US" sz="1100" dirty="0">
                <a:solidFill>
                  <a:schemeClr val="tx1">
                    <a:lumMod val="50000"/>
                    <a:lumOff val="50000"/>
                  </a:schemeClr>
                </a:solidFill>
              </a:rPr>
              <a:t>Silver Medal, Gilbert &amp; Gaillard</a:t>
            </a:r>
          </a:p>
          <a:p>
            <a:pPr>
              <a:lnSpc>
                <a:spcPct val="100000"/>
              </a:lnSpc>
              <a:spcBef>
                <a:spcPts val="800"/>
              </a:spcBef>
            </a:pPr>
            <a:r>
              <a:rPr lang="en-US" sz="1100" dirty="0">
                <a:solidFill>
                  <a:schemeClr val="tx1">
                    <a:lumMod val="50000"/>
                    <a:lumOff val="50000"/>
                  </a:schemeClr>
                </a:solidFill>
              </a:rPr>
              <a:t>VINTAGE 2017</a:t>
            </a:r>
            <a:endParaRPr lang="en-GB" sz="1100" dirty="0">
              <a:solidFill>
                <a:schemeClr val="tx1">
                  <a:lumMod val="50000"/>
                  <a:lumOff val="50000"/>
                </a:schemeClr>
              </a:solidFill>
            </a:endParaRPr>
          </a:p>
          <a:p>
            <a:pPr marL="0" indent="0">
              <a:lnSpc>
                <a:spcPct val="100000"/>
              </a:lnSpc>
              <a:spcBef>
                <a:spcPts val="200"/>
              </a:spcBef>
              <a:buNone/>
            </a:pPr>
            <a:r>
              <a:rPr lang="en-US" sz="1100" dirty="0">
                <a:solidFill>
                  <a:schemeClr val="tx1">
                    <a:lumMod val="50000"/>
                    <a:lumOff val="50000"/>
                  </a:schemeClr>
                </a:solidFill>
              </a:rPr>
              <a:t>Gold Medal, Prague Wine Trophy</a:t>
            </a:r>
          </a:p>
          <a:p>
            <a:pPr>
              <a:lnSpc>
                <a:spcPct val="100000"/>
              </a:lnSpc>
              <a:spcBef>
                <a:spcPts val="800"/>
              </a:spcBef>
            </a:pPr>
            <a:r>
              <a:rPr lang="es-ES" sz="1100" dirty="0">
                <a:solidFill>
                  <a:schemeClr val="tx1">
                    <a:lumMod val="50000"/>
                    <a:lumOff val="50000"/>
                  </a:schemeClr>
                </a:solidFill>
              </a:rPr>
              <a:t>VINTAGE 2016</a:t>
            </a:r>
            <a:endParaRPr lang="en-GB" sz="1100" dirty="0">
              <a:solidFill>
                <a:schemeClr val="tx1">
                  <a:lumMod val="50000"/>
                  <a:lumOff val="50000"/>
                </a:schemeClr>
              </a:solidFill>
            </a:endParaRPr>
          </a:p>
          <a:p>
            <a:pPr marL="0" indent="0">
              <a:lnSpc>
                <a:spcPct val="100000"/>
              </a:lnSpc>
              <a:spcBef>
                <a:spcPts val="200"/>
              </a:spcBef>
              <a:buNone/>
            </a:pPr>
            <a:r>
              <a:rPr lang="es-ES" sz="1100" dirty="0">
                <a:solidFill>
                  <a:schemeClr val="tx1">
                    <a:lumMod val="50000"/>
                    <a:lumOff val="50000"/>
                  </a:schemeClr>
                </a:solidFill>
              </a:rPr>
              <a:t>Gold Medal, Vinos Favoritos de la Mujer</a:t>
            </a:r>
          </a:p>
          <a:p>
            <a:pPr>
              <a:lnSpc>
                <a:spcPct val="100000"/>
              </a:lnSpc>
              <a:spcBef>
                <a:spcPts val="800"/>
              </a:spcBef>
            </a:pPr>
            <a:r>
              <a:rPr lang="en-GB" sz="1100" dirty="0">
                <a:solidFill>
                  <a:schemeClr val="tx1">
                    <a:lumMod val="50000"/>
                    <a:lumOff val="50000"/>
                  </a:schemeClr>
                </a:solidFill>
              </a:rPr>
              <a:t>VINTAGE 2014</a:t>
            </a:r>
          </a:p>
          <a:p>
            <a:pPr marL="0" indent="0">
              <a:lnSpc>
                <a:spcPct val="100000"/>
              </a:lnSpc>
              <a:spcBef>
                <a:spcPts val="200"/>
              </a:spcBef>
              <a:buNone/>
            </a:pPr>
            <a:r>
              <a:rPr lang="en-US" sz="1100" dirty="0">
                <a:solidFill>
                  <a:schemeClr val="tx1">
                    <a:lumMod val="50000"/>
                    <a:lumOff val="50000"/>
                  </a:schemeClr>
                </a:solidFill>
              </a:rPr>
              <a:t>Gold Medal, Prague Wine Trophy</a:t>
            </a:r>
          </a:p>
          <a:p>
            <a:pPr>
              <a:lnSpc>
                <a:spcPct val="100000"/>
              </a:lnSpc>
              <a:spcBef>
                <a:spcPts val="800"/>
              </a:spcBef>
            </a:pPr>
            <a:r>
              <a:rPr lang="en-US" sz="1100" dirty="0">
                <a:solidFill>
                  <a:schemeClr val="tx1">
                    <a:lumMod val="50000"/>
                    <a:lumOff val="50000"/>
                  </a:schemeClr>
                </a:solidFill>
              </a:rPr>
              <a:t>VINTAGE 2011 Y 2012</a:t>
            </a:r>
            <a:endParaRPr lang="en-GB" sz="1100" dirty="0">
              <a:solidFill>
                <a:schemeClr val="tx1">
                  <a:lumMod val="50000"/>
                  <a:lumOff val="50000"/>
                </a:schemeClr>
              </a:solidFill>
            </a:endParaRPr>
          </a:p>
          <a:p>
            <a:pPr marL="0" indent="0">
              <a:lnSpc>
                <a:spcPct val="100000"/>
              </a:lnSpc>
              <a:spcBef>
                <a:spcPts val="200"/>
              </a:spcBef>
              <a:buNone/>
            </a:pPr>
            <a:r>
              <a:rPr lang="en-US" sz="1100" dirty="0">
                <a:solidFill>
                  <a:schemeClr val="tx1">
                    <a:lumMod val="50000"/>
                    <a:lumOff val="50000"/>
                  </a:schemeClr>
                </a:solidFill>
              </a:rPr>
              <a:t>Best Rosé in the World</a:t>
            </a:r>
            <a:endParaRPr lang="en-GB" sz="1100" dirty="0">
              <a:solidFill>
                <a:schemeClr val="tx1">
                  <a:lumMod val="50000"/>
                  <a:lumOff val="50000"/>
                </a:schemeClr>
              </a:solidFill>
            </a:endParaRPr>
          </a:p>
          <a:p>
            <a:pPr marL="0" indent="0">
              <a:lnSpc>
                <a:spcPct val="100000"/>
              </a:lnSpc>
              <a:spcBef>
                <a:spcPts val="0"/>
              </a:spcBef>
              <a:buNone/>
            </a:pPr>
            <a:r>
              <a:rPr lang="en-US" sz="1100" dirty="0" err="1">
                <a:solidFill>
                  <a:schemeClr val="tx1">
                    <a:lumMod val="50000"/>
                    <a:lumOff val="50000"/>
                  </a:schemeClr>
                </a:solidFill>
              </a:rPr>
              <a:t>Weinwirtschaft</a:t>
            </a:r>
            <a:r>
              <a:rPr lang="en-US" sz="1100" dirty="0">
                <a:solidFill>
                  <a:schemeClr val="tx1">
                    <a:lumMod val="50000"/>
                    <a:lumOff val="50000"/>
                  </a:schemeClr>
                </a:solidFill>
              </a:rPr>
              <a:t> Magazine</a:t>
            </a:r>
            <a:endParaRPr lang="en-GB" sz="1100" dirty="0">
              <a:solidFill>
                <a:schemeClr val="tx1">
                  <a:lumMod val="50000"/>
                  <a:lumOff val="50000"/>
                </a:schemeClr>
              </a:solidFill>
            </a:endParaRPr>
          </a:p>
          <a:p>
            <a:pPr marL="0" indent="0">
              <a:buNone/>
            </a:pPr>
            <a:br>
              <a:rPr lang="en-US" sz="1100" dirty="0"/>
            </a:br>
            <a:endParaRPr lang="es-ES" sz="1100" b="1" dirty="0">
              <a:solidFill>
                <a:prstClr val="black"/>
              </a:solidFill>
            </a:endParaRPr>
          </a:p>
        </p:txBody>
      </p:sp>
      <p:sp>
        <p:nvSpPr>
          <p:cNvPr id="11" name="Marcador de contenido 4"/>
          <p:cNvSpPr txBox="1">
            <a:spLocks/>
          </p:cNvSpPr>
          <p:nvPr/>
        </p:nvSpPr>
        <p:spPr>
          <a:xfrm>
            <a:off x="9107289" y="3844863"/>
            <a:ext cx="2162756" cy="91539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800"/>
              </a:spcBef>
              <a:buFont typeface="Arial" panose="020B0604020202020204" pitchFamily="34" charset="0"/>
              <a:buNone/>
            </a:pPr>
            <a:r>
              <a:rPr lang="en-US" sz="1200" b="1" dirty="0"/>
              <a:t>STANDARD PACKAGING</a:t>
            </a:r>
          </a:p>
          <a:p>
            <a:pPr marL="0" indent="0" algn="just">
              <a:spcBef>
                <a:spcPts val="800"/>
              </a:spcBef>
              <a:buFont typeface="Arial" panose="020B0604020202020204" pitchFamily="34" charset="0"/>
              <a:buNone/>
            </a:pPr>
            <a:r>
              <a:rPr lang="en-US" sz="1100" dirty="0">
                <a:solidFill>
                  <a:prstClr val="white">
                    <a:lumMod val="50000"/>
                  </a:prstClr>
                </a:solidFill>
              </a:rPr>
              <a:t>Bottle of 75cl </a:t>
            </a:r>
          </a:p>
          <a:p>
            <a:pPr marL="0" indent="0">
              <a:spcBef>
                <a:spcPts val="200"/>
              </a:spcBef>
              <a:buFont typeface="Arial" panose="020B0604020202020204" pitchFamily="34" charset="0"/>
              <a:buNone/>
            </a:pPr>
            <a:r>
              <a:rPr lang="en-US" sz="1050" dirty="0">
                <a:solidFill>
                  <a:prstClr val="white">
                    <a:lumMod val="50000"/>
                  </a:prstClr>
                </a:solidFill>
              </a:rPr>
              <a:t>Cartons of 6 bottles. </a:t>
            </a:r>
          </a:p>
          <a:p>
            <a:pPr marL="0" indent="0">
              <a:spcBef>
                <a:spcPts val="200"/>
              </a:spcBef>
              <a:buFont typeface="Arial" panose="020B0604020202020204" pitchFamily="34" charset="0"/>
              <a:buNone/>
            </a:pPr>
            <a:r>
              <a:rPr lang="en-US" sz="1050" dirty="0">
                <a:solidFill>
                  <a:schemeClr val="bg1">
                    <a:lumMod val="50000"/>
                  </a:schemeClr>
                </a:solidFill>
              </a:rPr>
              <a:t>125</a:t>
            </a:r>
            <a:r>
              <a:rPr lang="en-US" sz="1050" dirty="0">
                <a:solidFill>
                  <a:srgbClr val="FF0000"/>
                </a:solidFill>
              </a:rPr>
              <a:t> </a:t>
            </a:r>
            <a:r>
              <a:rPr lang="en-US" sz="1050" dirty="0">
                <a:solidFill>
                  <a:prstClr val="white">
                    <a:lumMod val="50000"/>
                  </a:prstClr>
                </a:solidFill>
              </a:rPr>
              <a:t>cartons per Euro pallet</a:t>
            </a:r>
            <a:endParaRPr lang="es-ES" sz="1050" dirty="0">
              <a:solidFill>
                <a:prstClr val="white">
                  <a:lumMod val="50000"/>
                </a:prstClr>
              </a:solidFill>
            </a:endParaRPr>
          </a:p>
        </p:txBody>
      </p:sp>
      <p:sp>
        <p:nvSpPr>
          <p:cNvPr id="12" name="Rectángulo 11"/>
          <p:cNvSpPr/>
          <p:nvPr/>
        </p:nvSpPr>
        <p:spPr>
          <a:xfrm flipV="1">
            <a:off x="573201" y="1463905"/>
            <a:ext cx="634802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Rectángulo 13"/>
          <p:cNvSpPr/>
          <p:nvPr/>
        </p:nvSpPr>
        <p:spPr>
          <a:xfrm flipV="1">
            <a:off x="9105969" y="3714438"/>
            <a:ext cx="2449004"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5" name="Rectángulo 14"/>
          <p:cNvSpPr/>
          <p:nvPr/>
        </p:nvSpPr>
        <p:spPr>
          <a:xfrm>
            <a:off x="8874713" y="205477"/>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045" y="205477"/>
            <a:ext cx="696734" cy="696734"/>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8176" t="12830" r="1258" b="14466"/>
          <a:stretch/>
        </p:blipFill>
        <p:spPr>
          <a:xfrm>
            <a:off x="9508622" y="4760259"/>
            <a:ext cx="1679466" cy="1828904"/>
          </a:xfrm>
          <a:prstGeom prst="rect">
            <a:avLst/>
          </a:prstGeom>
        </p:spPr>
      </p:pic>
    </p:spTree>
    <p:extLst>
      <p:ext uri="{BB962C8B-B14F-4D97-AF65-F5344CB8AC3E}">
        <p14:creationId xmlns:p14="http://schemas.microsoft.com/office/powerpoint/2010/main" val="1306583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 y="1"/>
            <a:ext cx="12193341" cy="6858000"/>
          </a:xfrm>
          <a:prstGeom prst="rect">
            <a:avLst/>
          </a:prstGeom>
        </p:spPr>
      </p:pic>
      <p:sp>
        <p:nvSpPr>
          <p:cNvPr id="11" name="Rectángulo 10"/>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4" name="Rectángulo 13"/>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84758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3079" y="208225"/>
            <a:ext cx="4629461" cy="6649776"/>
          </a:xfrm>
          <a:prstGeom prst="rect">
            <a:avLst/>
          </a:prstGeom>
        </p:spPr>
      </p:pic>
      <p:sp>
        <p:nvSpPr>
          <p:cNvPr id="2" name="Título 1"/>
          <p:cNvSpPr>
            <a:spLocks noGrp="1"/>
          </p:cNvSpPr>
          <p:nvPr>
            <p:ph type="title"/>
          </p:nvPr>
        </p:nvSpPr>
        <p:spPr>
          <a:xfrm>
            <a:off x="877620" y="629728"/>
            <a:ext cx="5532788" cy="422695"/>
          </a:xfrm>
          <a:noFill/>
          <a:effectLst>
            <a:reflection blurRad="6350" stA="50000" endA="300" endPos="55000" dir="5400000" sy="-100000" algn="bl" rotWithShape="0"/>
          </a:effectLst>
        </p:spPr>
        <p:txBody>
          <a:bodyPr>
            <a:normAutofit fontScale="90000"/>
          </a:bodyPr>
          <a:lstStyle/>
          <a:p>
            <a:pPr>
              <a:lnSpc>
                <a:spcPct val="100000"/>
              </a:lnSpc>
            </a:pPr>
            <a:r>
              <a:rPr lang="es-ES" dirty="0">
                <a:latin typeface="+mn-lt"/>
                <a:cs typeface="Adobe Devanagari" panose="02040503050201020203" pitchFamily="18" charset="0"/>
              </a:rPr>
              <a:t>THINK PINK </a:t>
            </a:r>
            <a:r>
              <a:rPr lang="es-ES" sz="3600" dirty="0">
                <a:solidFill>
                  <a:schemeClr val="bg1">
                    <a:lumMod val="50000"/>
                  </a:schemeClr>
                </a:solidFill>
                <a:latin typeface="+mn-lt"/>
                <a:cs typeface="Adobe Devanagari" panose="02040503050201020203" pitchFamily="18" charset="0"/>
              </a:rPr>
              <a:t>SPARKLING</a:t>
            </a:r>
          </a:p>
        </p:txBody>
      </p:sp>
      <p:sp>
        <p:nvSpPr>
          <p:cNvPr id="5" name="Marcador de contenido 4"/>
          <p:cNvSpPr>
            <a:spLocks noGrp="1"/>
          </p:cNvSpPr>
          <p:nvPr>
            <p:ph idx="1"/>
          </p:nvPr>
        </p:nvSpPr>
        <p:spPr>
          <a:xfrm>
            <a:off x="511170" y="1725282"/>
            <a:ext cx="6265688" cy="4509549"/>
          </a:xfrm>
          <a:noFill/>
        </p:spPr>
        <p:txBody>
          <a:bodyPr>
            <a:noAutofit/>
          </a:bodyPr>
          <a:lstStyle/>
          <a:p>
            <a:pPr marL="0" indent="0">
              <a:buNone/>
            </a:pPr>
            <a:endParaRPr lang="es-ES" sz="1400" b="1" dirty="0">
              <a:solidFill>
                <a:schemeClr val="bg1">
                  <a:lumMod val="50000"/>
                </a:schemeClr>
              </a:solidFill>
            </a:endParaRPr>
          </a:p>
          <a:p>
            <a:r>
              <a:rPr lang="en-US" sz="1400" b="1" dirty="0">
                <a:solidFill>
                  <a:schemeClr val="bg1">
                    <a:lumMod val="50000"/>
                  </a:schemeClr>
                </a:solidFill>
              </a:rPr>
              <a:t>GRAPE VARIETY: </a:t>
            </a:r>
            <a:r>
              <a:rPr lang="en-US" sz="1400" dirty="0">
                <a:solidFill>
                  <a:schemeClr val="bg1">
                    <a:lumMod val="50000"/>
                  </a:schemeClr>
                </a:solidFill>
              </a:rPr>
              <a:t>100% Tempranillo </a:t>
            </a:r>
          </a:p>
          <a:p>
            <a:r>
              <a:rPr lang="en-US" sz="1400" b="1" dirty="0">
                <a:solidFill>
                  <a:schemeClr val="bg1">
                    <a:lumMod val="50000"/>
                  </a:schemeClr>
                </a:solidFill>
              </a:rPr>
              <a:t>WINE CONCEPT:</a:t>
            </a:r>
            <a:r>
              <a:rPr lang="en-GB" sz="1400" b="1" dirty="0">
                <a:solidFill>
                  <a:schemeClr val="bg1">
                    <a:lumMod val="50000"/>
                  </a:schemeClr>
                </a:solidFill>
              </a:rPr>
              <a:t> </a:t>
            </a:r>
            <a:r>
              <a:rPr lang="en-GB" sz="1400" dirty="0">
                <a:solidFill>
                  <a:schemeClr val="bg1">
                    <a:lumMod val="50000"/>
                  </a:schemeClr>
                </a:solidFill>
              </a:rPr>
              <a:t>It´s a sweet sparkling wine made using a traditional method which stops the fermentation at 7ºC. It does not contain added sugars.</a:t>
            </a:r>
            <a:endParaRPr lang="en-US" sz="1400" dirty="0">
              <a:solidFill>
                <a:schemeClr val="bg1">
                  <a:lumMod val="50000"/>
                </a:schemeClr>
              </a:solidFill>
            </a:endParaRPr>
          </a:p>
          <a:p>
            <a:r>
              <a:rPr lang="en-US" sz="1400" b="1" dirty="0">
                <a:solidFill>
                  <a:schemeClr val="bg1">
                    <a:lumMod val="50000"/>
                  </a:schemeClr>
                </a:solidFill>
              </a:rPr>
              <a:t>WINEMAKING: </a:t>
            </a:r>
            <a:r>
              <a:rPr lang="en-GB" sz="1400" dirty="0">
                <a:solidFill>
                  <a:schemeClr val="bg1">
                    <a:lumMod val="50000"/>
                  </a:schemeClr>
                </a:solidFill>
              </a:rPr>
              <a:t>finely crafted from red grapes of Tempranillo vineyards older than 40 years, the whole clusters are macerated in cold followed by gentle and short direct pressing, thereby obtaining a very pale juice.</a:t>
            </a:r>
            <a:endParaRPr lang="en-US" sz="1400" dirty="0">
              <a:solidFill>
                <a:schemeClr val="bg1">
                  <a:lumMod val="50000"/>
                </a:schemeClr>
              </a:solidFill>
            </a:endParaRPr>
          </a:p>
          <a:p>
            <a:r>
              <a:rPr lang="en-US" sz="1400" b="1" dirty="0">
                <a:solidFill>
                  <a:schemeClr val="bg1">
                    <a:lumMod val="50000"/>
                  </a:schemeClr>
                </a:solidFill>
              </a:rPr>
              <a:t>TASTING NOTES: </a:t>
            </a:r>
            <a:r>
              <a:rPr lang="en-GB" sz="1400" dirty="0">
                <a:solidFill>
                  <a:schemeClr val="bg1">
                    <a:lumMod val="50000"/>
                  </a:schemeClr>
                </a:solidFill>
              </a:rPr>
              <a:t>delicate pink </a:t>
            </a:r>
            <a:r>
              <a:rPr lang="en-GB" sz="1400" dirty="0" err="1">
                <a:solidFill>
                  <a:schemeClr val="bg1">
                    <a:lumMod val="50000"/>
                  </a:schemeClr>
                </a:solidFill>
              </a:rPr>
              <a:t>color</a:t>
            </a:r>
            <a:r>
              <a:rPr lang="en-GB" sz="1400" dirty="0">
                <a:solidFill>
                  <a:schemeClr val="bg1">
                    <a:lumMod val="50000"/>
                  </a:schemeClr>
                </a:solidFill>
              </a:rPr>
              <a:t>. Deep aromas of honeysuckle, raspberries and cherries at full ripening. Fresh, medium-bodied and lingering with lively finish.</a:t>
            </a:r>
            <a:endParaRPr lang="en-US" sz="1400" dirty="0">
              <a:solidFill>
                <a:schemeClr val="bg1">
                  <a:lumMod val="50000"/>
                </a:schemeClr>
              </a:solidFill>
            </a:endParaRPr>
          </a:p>
          <a:p>
            <a:r>
              <a:rPr lang="en-GB" sz="1400" b="1" dirty="0">
                <a:solidFill>
                  <a:schemeClr val="bg1">
                    <a:lumMod val="50000"/>
                  </a:schemeClr>
                </a:solidFill>
              </a:rPr>
              <a:t>SERVING TEMPERATURE: </a:t>
            </a:r>
            <a:r>
              <a:rPr lang="en-GB" sz="1400" dirty="0">
                <a:solidFill>
                  <a:schemeClr val="bg1">
                    <a:lumMod val="50000"/>
                  </a:schemeClr>
                </a:solidFill>
              </a:rPr>
              <a:t>Very cold (7-9º C)</a:t>
            </a:r>
            <a:endParaRPr lang="en-US" sz="1400" dirty="0">
              <a:solidFill>
                <a:schemeClr val="bg1">
                  <a:lumMod val="50000"/>
                </a:schemeClr>
              </a:solidFill>
            </a:endParaRPr>
          </a:p>
        </p:txBody>
      </p:sp>
      <p:sp>
        <p:nvSpPr>
          <p:cNvPr id="10" name="Marcador de contenido 4"/>
          <p:cNvSpPr txBox="1">
            <a:spLocks/>
          </p:cNvSpPr>
          <p:nvPr/>
        </p:nvSpPr>
        <p:spPr>
          <a:xfrm>
            <a:off x="9019081" y="853229"/>
            <a:ext cx="2162756" cy="181154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 sz="1100" b="1" dirty="0">
              <a:solidFill>
                <a:prstClr val="black"/>
              </a:solidFill>
            </a:endParaRPr>
          </a:p>
          <a:p>
            <a:pPr marL="0" indent="0" algn="ctr">
              <a:buNone/>
            </a:pPr>
            <a:endParaRPr lang="es-ES" sz="1100" b="1" dirty="0">
              <a:solidFill>
                <a:prstClr val="black"/>
              </a:solidFill>
            </a:endParaRPr>
          </a:p>
          <a:p>
            <a:pPr marL="0" indent="0">
              <a:buNone/>
            </a:pPr>
            <a:r>
              <a:rPr lang="es-ES" sz="1100" b="1" dirty="0">
                <a:solidFill>
                  <a:prstClr val="black"/>
                </a:solidFill>
              </a:rPr>
              <a:t>AWARDS </a:t>
            </a:r>
            <a:r>
              <a:rPr lang="es-ES" sz="1100" b="1">
                <a:solidFill>
                  <a:prstClr val="black"/>
                </a:solidFill>
              </a:rPr>
              <a:t>&amp; RATINGS</a:t>
            </a:r>
          </a:p>
          <a:p>
            <a:pPr>
              <a:spcBef>
                <a:spcPts val="800"/>
              </a:spcBef>
            </a:pPr>
            <a:r>
              <a:rPr lang="en-GB" sz="1100">
                <a:solidFill>
                  <a:schemeClr val="tx1">
                    <a:lumMod val="50000"/>
                    <a:lumOff val="50000"/>
                  </a:schemeClr>
                </a:solidFill>
              </a:rPr>
              <a:t>VINTAGE 2020</a:t>
            </a:r>
          </a:p>
          <a:p>
            <a:pPr marL="0" indent="0">
              <a:spcBef>
                <a:spcPts val="200"/>
              </a:spcBef>
              <a:buNone/>
            </a:pPr>
            <a:r>
              <a:rPr lang="en-GB" sz="1100" dirty="0">
                <a:solidFill>
                  <a:schemeClr val="tx1">
                    <a:lumMod val="50000"/>
                    <a:lumOff val="50000"/>
                  </a:schemeClr>
                </a:solidFill>
              </a:rPr>
              <a:t>Gold Medal, Women´s Wine &amp; Spirits Awards. </a:t>
            </a:r>
          </a:p>
        </p:txBody>
      </p:sp>
      <p:sp>
        <p:nvSpPr>
          <p:cNvPr id="11" name="Marcador de contenido 4"/>
          <p:cNvSpPr txBox="1">
            <a:spLocks/>
          </p:cNvSpPr>
          <p:nvPr/>
        </p:nvSpPr>
        <p:spPr>
          <a:xfrm>
            <a:off x="9021176" y="3639420"/>
            <a:ext cx="2162756" cy="111280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200" b="1" dirty="0"/>
              <a:t>STANDARD PACKAGING</a:t>
            </a:r>
          </a:p>
          <a:p>
            <a:pPr marL="0" indent="0" algn="just">
              <a:spcBef>
                <a:spcPts val="800"/>
              </a:spcBef>
              <a:buFont typeface="Arial" panose="020B0604020202020204" pitchFamily="34" charset="0"/>
              <a:buNone/>
            </a:pPr>
            <a:r>
              <a:rPr lang="en-US" sz="1100" dirty="0">
                <a:solidFill>
                  <a:prstClr val="white">
                    <a:lumMod val="50000"/>
                  </a:prstClr>
                </a:solidFill>
              </a:rPr>
              <a:t>Bottle of 75cl </a:t>
            </a:r>
          </a:p>
          <a:p>
            <a:pPr marL="0" indent="0">
              <a:spcBef>
                <a:spcPts val="200"/>
              </a:spcBef>
              <a:buFont typeface="Arial" panose="020B0604020202020204" pitchFamily="34" charset="0"/>
              <a:buNone/>
            </a:pPr>
            <a:r>
              <a:rPr lang="en-US" sz="1050" dirty="0">
                <a:solidFill>
                  <a:prstClr val="white">
                    <a:lumMod val="50000"/>
                  </a:prstClr>
                </a:solidFill>
              </a:rPr>
              <a:t>Cartons of 6 bottles. </a:t>
            </a:r>
          </a:p>
          <a:p>
            <a:pPr marL="0" indent="0">
              <a:spcBef>
                <a:spcPts val="200"/>
              </a:spcBef>
              <a:buFont typeface="Arial" panose="020B0604020202020204" pitchFamily="34" charset="0"/>
              <a:buNone/>
            </a:pPr>
            <a:r>
              <a:rPr lang="en-US" sz="1050" dirty="0">
                <a:solidFill>
                  <a:schemeClr val="bg1">
                    <a:lumMod val="50000"/>
                  </a:schemeClr>
                </a:solidFill>
              </a:rPr>
              <a:t>80</a:t>
            </a:r>
            <a:r>
              <a:rPr lang="en-US" sz="1050" dirty="0">
                <a:solidFill>
                  <a:srgbClr val="FF0000"/>
                </a:solidFill>
              </a:rPr>
              <a:t> </a:t>
            </a:r>
            <a:r>
              <a:rPr lang="en-US" sz="1050" dirty="0">
                <a:solidFill>
                  <a:prstClr val="white">
                    <a:lumMod val="50000"/>
                  </a:prstClr>
                </a:solidFill>
              </a:rPr>
              <a:t>cartons per Euro pallet</a:t>
            </a:r>
            <a:endParaRPr lang="es-ES" sz="1050" dirty="0">
              <a:solidFill>
                <a:prstClr val="white">
                  <a:lumMod val="50000"/>
                </a:prstClr>
              </a:solidFill>
            </a:endParaRPr>
          </a:p>
        </p:txBody>
      </p:sp>
      <p:sp>
        <p:nvSpPr>
          <p:cNvPr id="12" name="Rectángulo 11"/>
          <p:cNvSpPr/>
          <p:nvPr/>
        </p:nvSpPr>
        <p:spPr>
          <a:xfrm flipV="1">
            <a:off x="573201" y="1463905"/>
            <a:ext cx="634802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4" name="Rectángulo 13"/>
          <p:cNvSpPr/>
          <p:nvPr/>
        </p:nvSpPr>
        <p:spPr>
          <a:xfrm flipV="1">
            <a:off x="8984971" y="3511980"/>
            <a:ext cx="2449004"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5" name="Rectángulo 14"/>
          <p:cNvSpPr/>
          <p:nvPr/>
        </p:nvSpPr>
        <p:spPr>
          <a:xfrm>
            <a:off x="8874713" y="205477"/>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045" y="205477"/>
            <a:ext cx="696734" cy="696734"/>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14969" b="20755"/>
          <a:stretch/>
        </p:blipFill>
        <p:spPr>
          <a:xfrm>
            <a:off x="9392341" y="4541631"/>
            <a:ext cx="2256642" cy="2091016"/>
          </a:xfrm>
          <a:prstGeom prst="rect">
            <a:avLst/>
          </a:prstGeom>
        </p:spPr>
      </p:pic>
    </p:spTree>
    <p:extLst>
      <p:ext uri="{BB962C8B-B14F-4D97-AF65-F5344CB8AC3E}">
        <p14:creationId xmlns:p14="http://schemas.microsoft.com/office/powerpoint/2010/main" val="3572298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9608" b="5294"/>
          <a:stretch/>
        </p:blipFill>
        <p:spPr>
          <a:xfrm>
            <a:off x="0" y="1"/>
            <a:ext cx="12192000" cy="6858000"/>
          </a:xfrm>
          <a:prstGeom prst="rect">
            <a:avLst/>
          </a:prstGeom>
        </p:spPr>
      </p:pic>
    </p:spTree>
    <p:extLst>
      <p:ext uri="{BB962C8B-B14F-4D97-AF65-F5344CB8AC3E}">
        <p14:creationId xmlns:p14="http://schemas.microsoft.com/office/powerpoint/2010/main" val="3652441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848970" y="4282637"/>
            <a:ext cx="8107196" cy="10827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dirty="0"/>
              <a:t>B O D E G A S   V I L A N O </a:t>
            </a:r>
          </a:p>
          <a:p>
            <a:pPr algn="ctr"/>
            <a:r>
              <a:rPr lang="es-ES" sz="1400" dirty="0"/>
              <a:t>Avda. Tinta del País, 2. 09314 Pedrosa de Duero. (Burgos) Spain </a:t>
            </a:r>
          </a:p>
          <a:p>
            <a:pPr algn="ctr"/>
            <a:r>
              <a:rPr lang="es-ES" sz="1400" dirty="0"/>
              <a:t>Phone.+34947530029 www.vilano.com</a:t>
            </a:r>
          </a:p>
          <a:p>
            <a:pPr algn="ctr"/>
            <a:r>
              <a:rPr lang="es-ES" sz="1400" dirty="0"/>
              <a:t>info@vilano.com</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1946" y="2040245"/>
            <a:ext cx="2121243" cy="2121243"/>
          </a:xfrm>
          <a:prstGeom prst="rect">
            <a:avLst/>
          </a:prstGeom>
        </p:spPr>
      </p:pic>
    </p:spTree>
    <p:extLst>
      <p:ext uri="{BB962C8B-B14F-4D97-AF65-F5344CB8AC3E}">
        <p14:creationId xmlns:p14="http://schemas.microsoft.com/office/powerpoint/2010/main" val="2064068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7200000" y="875340"/>
            <a:ext cx="360000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dirty="0">
                <a:ln>
                  <a:noFill/>
                </a:ln>
                <a:effectLst/>
                <a:latin typeface="Playfair Display"/>
              </a:rPr>
              <a:t>	</a:t>
            </a:r>
            <a:r>
              <a:rPr kumimoji="0" lang="es-ES" altLang="es-ES" sz="1400" b="0" i="0" u="none" strike="noStrike" cap="none" normalizeH="0" baseline="0" dirty="0">
                <a:ln>
                  <a:noFill/>
                </a:ln>
                <a:effectLst/>
                <a:cs typeface="Arial" panose="020B0604020202020204" pitchFamily="34" charset="0"/>
              </a:rPr>
              <a:t>The </a:t>
            </a:r>
            <a:r>
              <a:rPr kumimoji="0" lang="es-ES" altLang="es-ES" sz="1400" b="0" i="0" u="none" strike="noStrike" cap="none" normalizeH="0" baseline="0" dirty="0" err="1">
                <a:ln>
                  <a:noFill/>
                </a:ln>
                <a:effectLst/>
                <a:cs typeface="Arial" panose="020B0604020202020204" pitchFamily="34" charset="0"/>
              </a:rPr>
              <a:t>winery</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is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one</a:t>
            </a:r>
            <a:r>
              <a:rPr kumimoji="0" lang="es-ES" altLang="es-ES" sz="1400" b="0" i="0" u="none" strike="noStrike" cap="none" normalizeH="0" baseline="0" dirty="0">
                <a:ln>
                  <a:noFill/>
                </a:ln>
                <a:effectLst/>
                <a:cs typeface="Arial" panose="020B0604020202020204" pitchFamily="34" charset="0"/>
              </a:rPr>
              <a:t> of </a:t>
            </a:r>
            <a:r>
              <a:rPr kumimoji="0" lang="es-ES" altLang="es-ES" sz="1400" b="0" i="0" u="none" strike="noStrike" cap="none" normalizeH="0" baseline="0" dirty="0" err="1">
                <a:ln>
                  <a:noFill/>
                </a:ln>
                <a:effectLst/>
                <a:cs typeface="Arial" panose="020B0604020202020204" pitchFamily="34" charset="0"/>
              </a:rPr>
              <a:t>the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most</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historic</a:t>
            </a:r>
            <a:r>
              <a:rPr kumimoji="0" lang="es-ES" altLang="es-ES" sz="1400" b="0" i="0" u="none" strike="noStrike" cap="none" normalizeH="0" baseline="0" dirty="0">
                <a:ln>
                  <a:noFill/>
                </a:ln>
                <a:effectLst/>
                <a:cs typeface="Arial" panose="020B0604020202020204" pitchFamily="34" charset="0"/>
              </a:rPr>
              <a:t> in Ribera del Duero, </a:t>
            </a:r>
            <a:r>
              <a:rPr kumimoji="0" lang="es-ES" altLang="es-ES" sz="1400" b="0" i="0" u="none" strike="noStrike" cap="none" normalizeH="0" baseline="0" dirty="0" err="1">
                <a:ln>
                  <a:noFill/>
                </a:ln>
                <a:effectLst/>
                <a:cs typeface="Arial" panose="020B0604020202020204" pitchFamily="34" charset="0"/>
              </a:rPr>
              <a:t>founded</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before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it</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was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granted</a:t>
            </a:r>
            <a:r>
              <a:rPr kumimoji="0" lang="es-ES" altLang="es-ES" sz="1400" b="0" i="0" u="none" strike="noStrike" cap="none" normalizeH="0" baseline="0" dirty="0">
                <a:ln>
                  <a:noFill/>
                </a:ln>
                <a:effectLst/>
                <a:cs typeface="Arial" panose="020B0604020202020204" pitchFamily="34" charset="0"/>
              </a:rPr>
              <a:t> DO status. </a:t>
            </a:r>
            <a:r>
              <a:rPr kumimoji="0" lang="es-ES" altLang="es-ES" sz="1400" b="0" i="0" u="none" strike="noStrike" cap="none" normalizeH="0" baseline="0" dirty="0" err="1">
                <a:ln>
                  <a:noFill/>
                </a:ln>
                <a:effectLst/>
                <a:cs typeface="Arial" panose="020B0604020202020204" pitchFamily="34" charset="0"/>
              </a:rPr>
              <a:t>It</a:t>
            </a:r>
            <a:r>
              <a:rPr kumimoji="0" lang="es-ES" altLang="es-ES" sz="1400" b="0" i="0" u="none" strike="noStrike" cap="none" normalizeH="0" baseline="0" dirty="0">
                <a:ln>
                  <a:noFill/>
                </a:ln>
                <a:effectLst/>
                <a:cs typeface="Arial" panose="020B0604020202020204" pitchFamily="34" charset="0"/>
              </a:rPr>
              <a:t> has </a:t>
            </a:r>
            <a:r>
              <a:rPr kumimoji="0" lang="es-ES" altLang="es-ES" sz="1400" b="0" i="0" u="none" strike="noStrike" cap="none" normalizeH="0" baseline="0" dirty="0" err="1">
                <a:ln>
                  <a:noFill/>
                </a:ln>
                <a:effectLst/>
                <a:cs typeface="Arial" panose="020B0604020202020204" pitchFamily="34" charset="0"/>
              </a:rPr>
              <a:t>always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been</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latin typeface="+mn-lt"/>
                <a:cs typeface="Arial" panose="020B0604020202020204" pitchFamily="34" charset="0"/>
              </a:rPr>
              <a:t>committed</a:t>
            </a:r>
            <a:r>
              <a:rPr kumimoji="0" lang="es-ES" altLang="es-ES" sz="1400" b="0" i="0" u="none" strike="noStrike" cap="none" normalizeH="0" baseline="0" dirty="0">
                <a:ln>
                  <a:noFill/>
                </a:ln>
                <a:effectLst/>
                <a:cs typeface="Arial" panose="020B0604020202020204" pitchFamily="34" charset="0"/>
              </a:rPr>
              <a:t> to </a:t>
            </a:r>
            <a:r>
              <a:rPr kumimoji="0" lang="es-ES" altLang="es-ES" sz="1400" b="0" i="0" u="none" strike="noStrike" cap="none" normalizeH="0" baseline="0" dirty="0" err="1">
                <a:ln>
                  <a:noFill/>
                </a:ln>
                <a:effectLst/>
                <a:cs typeface="Arial" panose="020B0604020202020204" pitchFamily="34" charset="0"/>
              </a:rPr>
              <a:t>both</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tradition</a:t>
            </a:r>
            <a:r>
              <a:rPr kumimoji="0" lang="es-ES" altLang="es-ES" sz="1400" b="0" i="0" u="none" strike="noStrike" cap="none" normalizeH="0" baseline="0" dirty="0">
                <a:ln>
                  <a:noFill/>
                </a:ln>
                <a:effectLst/>
                <a:cs typeface="Arial" panose="020B0604020202020204" pitchFamily="34" charset="0"/>
              </a:rPr>
              <a:t> and </a:t>
            </a:r>
            <a:r>
              <a:rPr kumimoji="0" lang="es-ES" altLang="es-ES" sz="1400" b="0" i="0" u="none" strike="noStrike" cap="none" normalizeH="0" baseline="0" dirty="0" err="1">
                <a:ln>
                  <a:noFill/>
                </a:ln>
                <a:effectLst/>
                <a:cs typeface="Arial" panose="020B0604020202020204" pitchFamily="34" charset="0"/>
              </a:rPr>
              <a:t>excellence</a:t>
            </a:r>
            <a:r>
              <a:rPr kumimoji="0" lang="es-ES" altLang="es-ES" sz="1400" b="0" i="0" u="none" strike="noStrike" cap="none" normalizeH="0" baseline="0" dirty="0">
                <a:ln>
                  <a:noFill/>
                </a:ln>
                <a:effectLst/>
                <a:cs typeface="Arial" panose="020B0604020202020204" pitchFamily="34" charset="0"/>
              </a:rPr>
              <a:t>, as a </a:t>
            </a:r>
            <a:r>
              <a:rPr kumimoji="0" lang="es-ES" altLang="es-ES" sz="1400" b="0" i="0" u="none" strike="noStrike" cap="none" normalizeH="0" baseline="0" dirty="0" err="1">
                <a:ln>
                  <a:noFill/>
                </a:ln>
                <a:effectLst/>
                <a:cs typeface="Arial" panose="020B0604020202020204" pitchFamily="34" charset="0"/>
              </a:rPr>
              <a:t>result</a:t>
            </a:r>
            <a:r>
              <a:rPr kumimoji="0" lang="es-ES" altLang="es-ES" sz="1400" b="0" i="0" u="none" strike="noStrike" cap="none" normalizeH="0" baseline="0" dirty="0">
                <a:ln>
                  <a:noFill/>
                </a:ln>
                <a:effectLst/>
                <a:cs typeface="Arial" panose="020B0604020202020204" pitchFamily="34" charset="0"/>
              </a:rPr>
              <a:t> of </a:t>
            </a:r>
            <a:r>
              <a:rPr kumimoji="0" lang="es-ES" altLang="es-ES" sz="1400" b="0" i="0" u="none" strike="noStrike" cap="none" normalizeH="0" baseline="0" dirty="0" err="1">
                <a:ln>
                  <a:noFill/>
                </a:ln>
                <a:effectLst/>
                <a:cs typeface="Arial" panose="020B0604020202020204" pitchFamily="34" charset="0"/>
              </a:rPr>
              <a:t>effort</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work</a:t>
            </a:r>
            <a:r>
              <a:rPr kumimoji="0" lang="es-ES" altLang="es-ES" sz="1400" b="0" i="0" u="none" strike="noStrike" cap="none" normalizeH="0" baseline="0" dirty="0">
                <a:ln>
                  <a:noFill/>
                </a:ln>
                <a:effectLst/>
                <a:cs typeface="Arial" panose="020B0604020202020204" pitchFamily="34" charset="0"/>
              </a:rPr>
              <a:t> and, </a:t>
            </a:r>
            <a:r>
              <a:rPr kumimoji="0" lang="es-ES" altLang="es-ES" sz="1400" b="0" i="0" u="none" strike="noStrike" cap="none" normalizeH="0" baseline="0" dirty="0" err="1">
                <a:ln>
                  <a:noFill/>
                </a:ln>
                <a:effectLst/>
                <a:cs typeface="Arial" panose="020B0604020202020204" pitchFamily="34" charset="0"/>
              </a:rPr>
              <a:t>above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all</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knowledge</a:t>
            </a:r>
            <a:r>
              <a:rPr kumimoji="0" lang="es-ES" altLang="es-ES" sz="1400" b="0" i="0" u="none" strike="noStrike" cap="none" normalizeH="0" baseline="0" dirty="0">
                <a:ln>
                  <a:noFill/>
                </a:ln>
                <a:effectLst/>
                <a:cs typeface="Arial" panose="020B0604020202020204" pitchFamily="34" charset="0"/>
              </a:rPr>
              <a:t> and </a:t>
            </a:r>
            <a:r>
              <a:rPr kumimoji="0" lang="es-ES" altLang="es-ES" sz="1400" b="0" i="0" u="none" strike="noStrike" cap="none" normalizeH="0" baseline="0" dirty="0" err="1">
                <a:ln>
                  <a:noFill/>
                </a:ln>
                <a:effectLst/>
                <a:cs typeface="Arial" panose="020B0604020202020204" pitchFamily="34" charset="0"/>
              </a:rPr>
              <a:t>passion</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for</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the</a:t>
            </a:r>
            <a:r>
              <a:rPr kumimoji="0" lang="es-ES" altLang="es-ES" sz="1400" b="0" i="0" u="none" strike="noStrike" cap="none" normalizeH="0" baseline="0" dirty="0">
                <a:ln>
                  <a:noFill/>
                </a:ln>
                <a:effectLst/>
                <a:cs typeface="Arial" panose="020B0604020202020204" pitchFamily="34" charset="0"/>
              </a:rPr>
              <a:t> grapes, </a:t>
            </a:r>
            <a:r>
              <a:rPr kumimoji="0" lang="es-ES" altLang="es-ES" sz="1400" b="0" i="0" u="none" strike="noStrike" cap="none" normalizeH="0" baseline="0" dirty="0" err="1">
                <a:ln>
                  <a:noFill/>
                </a:ln>
                <a:effectLst/>
                <a:cs typeface="Arial" panose="020B0604020202020204" pitchFamily="34" charset="0"/>
              </a:rPr>
              <a:t>wines</a:t>
            </a:r>
            <a:r>
              <a:rPr kumimoji="0" lang="es-ES" altLang="es-ES" sz="1400" b="0" i="0" u="none" strike="noStrike" cap="none" normalizeH="0" baseline="0" dirty="0">
                <a:ln>
                  <a:noFill/>
                </a:ln>
                <a:effectLst/>
                <a:cs typeface="Arial" panose="020B0604020202020204" pitchFamily="34" charset="0"/>
              </a:rPr>
              <a:t> and </a:t>
            </a:r>
            <a:r>
              <a:rPr kumimoji="0" lang="es-ES" altLang="es-ES" sz="1400" b="0" i="0" u="none" strike="noStrike" cap="none" normalizeH="0" baseline="0" dirty="0" err="1">
                <a:ln>
                  <a:noFill/>
                </a:ln>
                <a:effectLst/>
                <a:cs typeface="Arial" panose="020B0604020202020204" pitchFamily="34" charset="0"/>
              </a:rPr>
              <a:t>terroirs</a:t>
            </a:r>
            <a:r>
              <a:rPr kumimoji="0" lang="es-ES" altLang="es-ES" sz="1400" b="0" i="0" u="none" strike="noStrike" cap="none" normalizeH="0" baseline="0" dirty="0">
                <a:ln>
                  <a:noFill/>
                </a:ln>
                <a:effectLst/>
                <a:cs typeface="Arial" panose="020B0604020202020204" pitchFamily="34" charset="0"/>
              </a:rPr>
              <a:t> of Ribera del Duero. Desiderio Sastre, </a:t>
            </a:r>
            <a:r>
              <a:rPr kumimoji="0" lang="es-ES" altLang="es-ES" sz="1400" b="0" i="0" u="none" strike="noStrike" cap="none" normalizeH="0" baseline="0" dirty="0" err="1">
                <a:ln>
                  <a:noFill/>
                </a:ln>
                <a:effectLst/>
                <a:cs typeface="Arial" panose="020B0604020202020204" pitchFamily="34" charset="0"/>
              </a:rPr>
              <a:t>Vilano’s</a:t>
            </a:r>
            <a:r>
              <a:rPr kumimoji="0" lang="es-ES" altLang="es-ES" sz="1400" b="0" i="0" u="none" strike="noStrike" cap="none" normalizeH="0" baseline="0" dirty="0">
                <a:ln>
                  <a:noFill/>
                </a:ln>
                <a:effectLst/>
                <a:cs typeface="Arial" panose="020B0604020202020204" pitchFamily="34" charset="0"/>
              </a:rPr>
              <a:t> general manager, has </a:t>
            </a:r>
            <a:r>
              <a:rPr kumimoji="0" lang="es-ES" altLang="es-ES" sz="1400" b="0" i="0" u="none" strike="noStrike" cap="none" normalizeH="0" baseline="0" dirty="0" err="1">
                <a:ln>
                  <a:noFill/>
                </a:ln>
                <a:effectLst/>
                <a:cs typeface="Arial" panose="020B0604020202020204" pitchFamily="34" charset="0"/>
              </a:rPr>
              <a:t>developed</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the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company’s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vision</a:t>
            </a:r>
            <a:r>
              <a:rPr kumimoji="0" lang="es-ES" altLang="es-ES" sz="1400" b="0" i="0" u="none" strike="noStrike" cap="none" normalizeH="0" baseline="0" dirty="0">
                <a:ln>
                  <a:noFill/>
                </a:ln>
                <a:effectLst/>
                <a:cs typeface="Arial" panose="020B0604020202020204" pitchFamily="34" charset="0"/>
              </a:rPr>
              <a:t> and </a:t>
            </a:r>
            <a:r>
              <a:rPr kumimoji="0" lang="es-ES" altLang="es-ES" sz="1400" b="0" i="0" u="none" strike="noStrike" cap="none" normalizeH="0" baseline="0" dirty="0" err="1">
                <a:ln>
                  <a:noFill/>
                </a:ln>
                <a:effectLst/>
                <a:cs typeface="Arial" panose="020B0604020202020204" pitchFamily="34" charset="0"/>
              </a:rPr>
              <a:t>applied</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overarching</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innovations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which</a:t>
            </a:r>
            <a:r>
              <a:rPr kumimoji="0" lang="es-ES" altLang="es-ES" sz="1400" b="0" i="0" u="none" strike="noStrike" cap="none" normalizeH="0" baseline="0" dirty="0">
                <a:ln>
                  <a:noFill/>
                </a:ln>
                <a:effectLst/>
                <a:cs typeface="Arial" panose="020B0604020202020204" pitchFamily="34" charset="0"/>
              </a:rPr>
              <a:t> led Vilano to </a:t>
            </a:r>
            <a:r>
              <a:rPr kumimoji="0" lang="es-ES" altLang="es-ES" sz="1400" b="0" i="0" u="none" strike="noStrike" cap="none" normalizeH="0" baseline="0" dirty="0" err="1">
                <a:ln>
                  <a:noFill/>
                </a:ln>
                <a:effectLst/>
                <a:cs typeface="Arial" panose="020B0604020202020204" pitchFamily="34" charset="0"/>
              </a:rPr>
              <a:t>receive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excellent</a:t>
            </a:r>
            <a:r>
              <a:rPr kumimoji="0" lang="es-ES" altLang="es-ES" sz="1400" b="0" i="0" u="none" strike="noStrike" cap="none" normalizeH="0" baseline="0" dirty="0">
                <a:ln>
                  <a:noFill/>
                </a:ln>
                <a:effectLst/>
                <a:cs typeface="Arial" panose="020B0604020202020204" pitchFamily="34" charset="0"/>
              </a:rPr>
              <a:t> ratings from </a:t>
            </a:r>
            <a:r>
              <a:rPr kumimoji="0" lang="es-ES" altLang="es-ES" sz="1400" b="0" i="0" u="none" strike="noStrike" cap="none" normalizeH="0" baseline="0" dirty="0" err="1">
                <a:ln>
                  <a:noFill/>
                </a:ln>
                <a:effectLst/>
                <a:cs typeface="Arial" panose="020B0604020202020204" pitchFamily="34" charset="0"/>
              </a:rPr>
              <a:t>the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world’s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best</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critics</a:t>
            </a:r>
            <a:r>
              <a:rPr kumimoji="0" lang="es-ES" altLang="es-ES" sz="1400" b="0" i="0" u="none" strike="noStrike" cap="none" normalizeH="0" baseline="0" dirty="0">
                <a:ln>
                  <a:noFill/>
                </a:ln>
                <a:effectLst/>
                <a:cs typeface="Arial" panose="020B0604020202020204" pitchFamily="34" charset="0"/>
              </a:rPr>
              <a:t>, as </a:t>
            </a:r>
            <a:r>
              <a:rPr kumimoji="0" lang="es-ES" altLang="es-ES" sz="1400" b="0" i="0" u="none" strike="noStrike" cap="none" normalizeH="0" baseline="0" dirty="0" err="1">
                <a:ln>
                  <a:noFill/>
                </a:ln>
                <a:effectLst/>
                <a:cs typeface="Arial" panose="020B0604020202020204" pitchFamily="34" charset="0"/>
              </a:rPr>
              <a:t>well</a:t>
            </a:r>
            <a:r>
              <a:rPr kumimoji="0" lang="es-ES" altLang="es-ES" sz="1400" b="0" i="0" u="none" strike="noStrike" cap="none" normalizeH="0" baseline="0" dirty="0">
                <a:ln>
                  <a:noFill/>
                </a:ln>
                <a:effectLst/>
                <a:cs typeface="Arial" panose="020B0604020202020204" pitchFamily="34" charset="0"/>
              </a:rPr>
              <a:t> as </a:t>
            </a:r>
            <a:r>
              <a:rPr kumimoji="0" lang="es-ES" altLang="es-ES" sz="1400" b="0" i="0" u="none" strike="noStrike" cap="none" normalizeH="0" baseline="0" dirty="0" err="1">
                <a:ln>
                  <a:noFill/>
                </a:ln>
                <a:effectLst/>
                <a:cs typeface="Arial" panose="020B0604020202020204" pitchFamily="34" charset="0"/>
              </a:rPr>
              <a:t>numerous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international</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awards</a:t>
            </a:r>
            <a:r>
              <a:rPr kumimoji="0" lang="es-ES" altLang="es-ES" sz="1400" b="0" i="0" u="none" strike="noStrike" cap="none" normalizeH="0" baseline="0" dirty="0">
                <a:ln>
                  <a:noFill/>
                </a:ln>
                <a:effectLst/>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s-ES" altLang="es-ES" sz="1400" dirty="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Vilano’s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international</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presence</a:t>
            </a:r>
            <a:r>
              <a:rPr kumimoji="0" lang="es-ES" altLang="es-ES" sz="1400" b="0" i="0" u="none" strike="noStrike" cap="none" normalizeH="0" baseline="0" dirty="0">
                <a:ln>
                  <a:noFill/>
                </a:ln>
                <a:effectLst/>
                <a:cs typeface="Arial" panose="020B0604020202020204" pitchFamily="34" charset="0"/>
              </a:rPr>
              <a:t> has </a:t>
            </a:r>
            <a:r>
              <a:rPr kumimoji="0" lang="es-ES" altLang="es-ES" sz="1400" b="0" i="0" u="none" strike="noStrike" cap="none" normalizeH="0" baseline="0" dirty="0" err="1">
                <a:ln>
                  <a:noFill/>
                </a:ln>
                <a:effectLst/>
                <a:cs typeface="Arial" panose="020B0604020202020204" pitchFamily="34" charset="0"/>
              </a:rPr>
              <a:t>grown</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significantly</a:t>
            </a:r>
            <a:r>
              <a:rPr kumimoji="0" lang="es-ES" altLang="es-ES" sz="1400" b="0" i="0" u="none" strike="noStrike" cap="none" normalizeH="0" baseline="0" dirty="0">
                <a:ln>
                  <a:noFill/>
                </a:ln>
                <a:effectLst/>
                <a:cs typeface="Arial" panose="020B0604020202020204" pitchFamily="34" charset="0"/>
              </a:rPr>
              <a:t> and </a:t>
            </a:r>
            <a:r>
              <a:rPr kumimoji="0" lang="es-ES" altLang="es-ES" sz="1400" b="0" i="0" u="none" strike="noStrike" cap="none" normalizeH="0" baseline="0" dirty="0" err="1">
                <a:ln>
                  <a:noFill/>
                </a:ln>
                <a:effectLst/>
                <a:cs typeface="Arial" panose="020B0604020202020204" pitchFamily="34" charset="0"/>
              </a:rPr>
              <a:t>its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wines</a:t>
            </a:r>
            <a:r>
              <a:rPr kumimoji="0" lang="es-ES" altLang="es-ES" sz="1400" b="0" i="0" u="none" strike="noStrike" cap="none" normalizeH="0" baseline="0" dirty="0">
                <a:ln>
                  <a:noFill/>
                </a:ln>
                <a:effectLst/>
                <a:cs typeface="Arial" panose="020B0604020202020204" pitchFamily="34" charset="0"/>
              </a:rPr>
              <a:t> can be </a:t>
            </a:r>
            <a:r>
              <a:rPr kumimoji="0" lang="es-ES" altLang="es-ES" sz="1400" b="0" i="0" u="none" strike="noStrike" cap="none" normalizeH="0" baseline="0" dirty="0" err="1">
                <a:ln>
                  <a:noFill/>
                </a:ln>
                <a:effectLst/>
                <a:cs typeface="Arial" panose="020B0604020202020204" pitchFamily="34" charset="0"/>
              </a:rPr>
              <a:t>found</a:t>
            </a:r>
            <a:r>
              <a:rPr kumimoji="0" lang="es-ES" altLang="es-ES" sz="1400" b="0" i="0" u="none" strike="noStrike" cap="none" normalizeH="0" baseline="0" dirty="0">
                <a:ln>
                  <a:noFill/>
                </a:ln>
                <a:effectLst/>
                <a:cs typeface="Arial" panose="020B0604020202020204" pitchFamily="34" charset="0"/>
              </a:rPr>
              <a:t> in </a:t>
            </a:r>
            <a:r>
              <a:rPr kumimoji="0" lang="es-ES" altLang="es-ES" sz="1400" b="0" i="0" u="none" strike="noStrike" cap="none" normalizeH="0" baseline="0" dirty="0" err="1">
                <a:ln>
                  <a:noFill/>
                </a:ln>
                <a:effectLst/>
                <a:cs typeface="Arial" panose="020B0604020202020204" pitchFamily="34" charset="0"/>
              </a:rPr>
              <a:t>some</a:t>
            </a:r>
            <a:r>
              <a:rPr kumimoji="0" lang="es-ES" altLang="es-ES" sz="1400" b="0" i="0" u="none" strike="noStrike" cap="none" normalizeH="0" baseline="0" dirty="0">
                <a:ln>
                  <a:noFill/>
                </a:ln>
                <a:effectLst/>
                <a:cs typeface="Arial" panose="020B0604020202020204" pitchFamily="34" charset="0"/>
              </a:rPr>
              <a:t> of the </a:t>
            </a:r>
            <a:r>
              <a:rPr kumimoji="0" lang="es-ES" altLang="es-ES" sz="1400" b="0" i="0" u="none" strike="noStrike" cap="none" normalizeH="0" baseline="0" dirty="0" err="1">
                <a:ln>
                  <a:noFill/>
                </a:ln>
                <a:effectLst/>
                <a:cs typeface="Arial" panose="020B0604020202020204" pitchFamily="34" charset="0"/>
              </a:rPr>
              <a:t>best</a:t>
            </a:r>
            <a:r>
              <a:rPr kumimoji="0" lang="es-ES" altLang="es-ES" sz="1400" b="0" i="0" u="none" strike="noStrike" cap="none" normalizeH="0" baseline="0" dirty="0">
                <a:ln>
                  <a:noFill/>
                </a:ln>
                <a:effectLst/>
                <a:cs typeface="Arial" panose="020B0604020202020204" pitchFamily="34" charset="0"/>
              </a:rPr>
              <a:t> restaurants the </a:t>
            </a:r>
            <a:r>
              <a:rPr kumimoji="0" lang="es-ES" altLang="es-ES" sz="1400" b="0" i="0" u="none" strike="noStrike" cap="none" normalizeH="0" baseline="0" dirty="0" err="1">
                <a:ln>
                  <a:noFill/>
                </a:ln>
                <a:effectLst/>
                <a:cs typeface="Arial" panose="020B0604020202020204" pitchFamily="34" charset="0"/>
              </a:rPr>
              <a:t>world</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over</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Truth</a:t>
            </a:r>
            <a:r>
              <a:rPr kumimoji="0" lang="es-ES" altLang="es-ES" sz="1400" b="0" i="0" u="none" strike="noStrike" cap="none" normalizeH="0" baseline="0" dirty="0">
                <a:ln>
                  <a:noFill/>
                </a:ln>
                <a:effectLst/>
                <a:cs typeface="Arial" panose="020B0604020202020204" pitchFamily="34" charset="0"/>
              </a:rPr>
              <a:t> and </a:t>
            </a:r>
            <a:r>
              <a:rPr kumimoji="0" lang="es-ES" altLang="es-ES" sz="1400" b="0" i="0" u="none" strike="noStrike" cap="none" normalizeH="0" baseline="0" dirty="0" err="1">
                <a:ln>
                  <a:noFill/>
                </a:ln>
                <a:effectLst/>
                <a:cs typeface="Arial" panose="020B0604020202020204" pitchFamily="34" charset="0"/>
              </a:rPr>
              <a:t>essence</a:t>
            </a:r>
            <a:r>
              <a:rPr kumimoji="0" lang="es-ES" altLang="es-ES" sz="1400" b="0" i="0" u="none" strike="noStrike" cap="none" normalizeH="0" baseline="0" dirty="0">
                <a:ln>
                  <a:noFill/>
                </a:ln>
                <a:effectLst/>
                <a:cs typeface="Arial" panose="020B0604020202020204" pitchFamily="34" charset="0"/>
              </a:rPr>
              <a:t> are </a:t>
            </a:r>
            <a:r>
              <a:rPr kumimoji="0" lang="es-ES" altLang="es-ES" sz="1400" b="0" i="0" u="none" strike="noStrike" cap="none" normalizeH="0" baseline="0" dirty="0" err="1">
                <a:ln>
                  <a:noFill/>
                </a:ln>
                <a:effectLst/>
                <a:cs typeface="Arial" panose="020B0604020202020204" pitchFamily="34" charset="0"/>
              </a:rPr>
              <a:t>found</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inside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the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bottles</a:t>
            </a:r>
            <a:r>
              <a:rPr kumimoji="0" lang="es-ES" altLang="es-ES" sz="1400" b="0" i="0" u="none" strike="noStrike" cap="none" normalizeH="0" baseline="0" dirty="0">
                <a:ln>
                  <a:noFill/>
                </a:ln>
                <a:effectLst/>
                <a:cs typeface="Arial" panose="020B0604020202020204" pitchFamily="34" charset="0"/>
              </a:rPr>
              <a:t>; aromas and </a:t>
            </a:r>
            <a:r>
              <a:rPr kumimoji="0" lang="es-ES" altLang="es-ES" sz="1400" b="0" i="0" u="none" strike="noStrike" cap="none" normalizeH="0" baseline="0" dirty="0" err="1">
                <a:ln>
                  <a:noFill/>
                </a:ln>
                <a:effectLst/>
                <a:cs typeface="Arial" panose="020B0604020202020204" pitchFamily="34" charset="0"/>
              </a:rPr>
              <a:t>flavours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that</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leave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an</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indelible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mark</a:t>
            </a:r>
            <a:r>
              <a:rPr kumimoji="0" lang="es-ES" altLang="es-ES" sz="1400" b="0" i="0" u="none" strike="noStrike" cap="none" normalizeH="0" baseline="0" dirty="0">
                <a:ln>
                  <a:noFill/>
                </a:ln>
                <a:effectLst/>
                <a:cs typeface="Arial" panose="020B0604020202020204" pitchFamily="34" charset="0"/>
              </a:rPr>
              <a:t>. Each of </a:t>
            </a:r>
            <a:r>
              <a:rPr kumimoji="0" lang="es-ES" altLang="es-ES" sz="1400" b="0" i="0" u="none" strike="noStrike" cap="none" normalizeH="0" baseline="0" dirty="0" err="1">
                <a:ln>
                  <a:noFill/>
                </a:ln>
                <a:effectLst/>
                <a:cs typeface="Arial" panose="020B0604020202020204" pitchFamily="34" charset="0"/>
              </a:rPr>
              <a:t>Vilano’s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wines</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encapsulate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the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history</a:t>
            </a:r>
            <a:r>
              <a:rPr kumimoji="0" lang="es-ES" altLang="es-ES" sz="1400" b="0" i="0" u="none" strike="noStrike" cap="none" normalizeH="0" baseline="0" dirty="0">
                <a:ln>
                  <a:noFill/>
                </a:ln>
                <a:effectLst/>
                <a:cs typeface="Arial" panose="020B0604020202020204" pitchFamily="34" charset="0"/>
              </a:rPr>
              <a:t> of Ribera del Duero, </a:t>
            </a:r>
            <a:r>
              <a:rPr kumimoji="0" lang="es-ES" altLang="es-ES" sz="1400" b="0" i="0" u="none" strike="noStrike" cap="none" normalizeH="0" baseline="0" dirty="0" err="1">
                <a:ln>
                  <a:noFill/>
                </a:ln>
                <a:effectLst/>
                <a:cs typeface="Arial" panose="020B0604020202020204" pitchFamily="34" charset="0"/>
              </a:rPr>
              <a:t>the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stories</a:t>
            </a:r>
            <a:r>
              <a:rPr kumimoji="0" lang="es-ES" altLang="es-ES" sz="1400" b="0" i="0" u="none" strike="noStrike" cap="none" normalizeH="0" baseline="0" dirty="0">
                <a:ln>
                  <a:noFill/>
                </a:ln>
                <a:effectLst/>
                <a:cs typeface="Arial" panose="020B0604020202020204" pitchFamily="34" charset="0"/>
              </a:rPr>
              <a:t> of </a:t>
            </a:r>
            <a:r>
              <a:rPr kumimoji="0" lang="es-ES" altLang="es-ES" sz="1400" b="0" i="0" u="none" strike="noStrike" cap="none" normalizeH="0" baseline="0" dirty="0" err="1">
                <a:ln>
                  <a:noFill/>
                </a:ln>
                <a:effectLst/>
                <a:cs typeface="Arial" panose="020B0604020202020204" pitchFamily="34" charset="0"/>
              </a:rPr>
              <a:t>each</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grower</a:t>
            </a:r>
            <a:r>
              <a:rPr kumimoji="0" lang="es-ES" altLang="es-ES" sz="1400" b="0" i="0" u="none" strike="noStrike" cap="none" normalizeH="0" baseline="0" dirty="0">
                <a:ln>
                  <a:noFill/>
                </a:ln>
                <a:effectLst/>
                <a:cs typeface="Arial" panose="020B0604020202020204" pitchFamily="34" charset="0"/>
              </a:rPr>
              <a:t>, and a </a:t>
            </a:r>
            <a:r>
              <a:rPr kumimoji="0" lang="es-ES" altLang="es-ES" sz="1400" b="0" i="0" u="none" strike="noStrike" cap="none" normalizeH="0" baseline="0" dirty="0" err="1">
                <a:ln>
                  <a:noFill/>
                </a:ln>
                <a:effectLst/>
                <a:cs typeface="Arial" panose="020B0604020202020204" pitchFamily="34" charset="0"/>
              </a:rPr>
              <a:t>step</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towards</a:t>
            </a:r>
            <a:r>
              <a:rPr kumimoji="0" lang="es-ES" altLang="es-ES" sz="1400" b="0" i="0" u="none" strike="noStrike" cap="none" normalizeH="0" baseline="0" dirty="0">
                <a:ln>
                  <a:noFill/>
                </a:ln>
                <a:effectLst/>
                <a:cs typeface="Arial" panose="020B0604020202020204" pitchFamily="34" charset="0"/>
              </a:rPr>
              <a:t> a </a:t>
            </a:r>
            <a:r>
              <a:rPr kumimoji="0" lang="es-ES" altLang="es-ES" sz="1400" b="0" i="0" u="none" strike="noStrike" cap="none" normalizeH="0" baseline="0" dirty="0" err="1">
                <a:ln>
                  <a:noFill/>
                </a:ln>
                <a:effectLst/>
                <a:cs typeface="Arial" panose="020B0604020202020204" pitchFamily="34" charset="0"/>
              </a:rPr>
              <a:t>modern</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vision</a:t>
            </a:r>
            <a:r>
              <a:rPr kumimoji="0" lang="es-ES" altLang="es-ES" sz="1400" b="0" i="0" u="none" strike="noStrike" cap="none" normalizeH="0" baseline="0" dirty="0">
                <a:ln>
                  <a:noFill/>
                </a:ln>
                <a:effectLst/>
                <a:cs typeface="Arial" panose="020B0604020202020204" pitchFamily="34" charset="0"/>
              </a:rPr>
              <a:t> of </a:t>
            </a:r>
            <a:r>
              <a:rPr kumimoji="0" lang="es-ES" altLang="es-ES" sz="1400" b="0" i="0" u="none" strike="noStrike" cap="none" normalizeH="0" baseline="0" dirty="0" err="1">
                <a:ln>
                  <a:noFill/>
                </a:ln>
                <a:effectLst/>
                <a:cs typeface="Arial" panose="020B0604020202020204" pitchFamily="34" charset="0"/>
              </a:rPr>
              <a:t>the</a:t>
            </a:r>
            <a:r>
              <a:rPr kumimoji="0" lang="es-ES" altLang="es-ES" sz="1400" b="0" i="0" u="none" strike="noStrike" cap="none" normalizeH="0" baseline="0" dirty="0">
                <a:ln>
                  <a:noFill/>
                </a:ln>
                <a:effectLst/>
                <a:cs typeface="Arial" panose="020B0604020202020204" pitchFamily="34" charset="0"/>
              </a:rPr>
              <a:t> </a:t>
            </a:r>
            <a:r>
              <a:rPr kumimoji="0" lang="es-ES" altLang="es-ES" sz="1400" b="0" i="0" u="none" strike="noStrike" cap="none" normalizeH="0" baseline="0" dirty="0" err="1">
                <a:ln>
                  <a:noFill/>
                </a:ln>
                <a:effectLst/>
                <a:cs typeface="Arial" panose="020B0604020202020204" pitchFamily="34" charset="0"/>
              </a:rPr>
              <a:t>region</a:t>
            </a:r>
            <a:r>
              <a:rPr kumimoji="0" lang="es-ES" altLang="es-ES" sz="1400" b="0" i="0" u="none" strike="noStrike" cap="none" normalizeH="0" baseline="0" dirty="0">
                <a:ln>
                  <a:noFill/>
                </a:ln>
                <a:effectLst/>
                <a:cs typeface="Arial" panose="020B0604020202020204" pitchFamily="34" charset="0"/>
              </a:rPr>
              <a:t>.</a:t>
            </a:r>
            <a:endParaRPr kumimoji="0" lang="es-ES" altLang="es-ES" sz="600" b="0" i="0" u="none" strike="noStrike" cap="none" normalizeH="0" baseline="0" dirty="0">
              <a:ln>
                <a:noFill/>
              </a:ln>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dirty="0">
                <a:ln>
                  <a:noFill/>
                </a:ln>
                <a:effectLst/>
                <a:cs typeface="Arial" panose="020B0604020202020204" pitchFamily="34" charset="0"/>
              </a:rPr>
              <a:t>  </a:t>
            </a:r>
            <a:endParaRPr kumimoji="0" lang="es-ES" altLang="es-ES" sz="600" b="0" i="0" u="none" strike="noStrike" cap="none" normalizeH="0" baseline="0" dirty="0">
              <a:ln>
                <a:noFill/>
              </a:ln>
              <a:effectLst/>
              <a:cs typeface="Arial" panose="020B0604020202020204" pitchFamily="34" charset="0"/>
            </a:endParaRP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151" y="846041"/>
            <a:ext cx="5400000" cy="5400000"/>
          </a:xfrm>
          <a:prstGeom prst="rect">
            <a:avLst/>
          </a:prstGeom>
        </p:spPr>
      </p:pic>
      <p:sp>
        <p:nvSpPr>
          <p:cNvPr id="16" name="Rectángulo 15"/>
          <p:cNvSpPr/>
          <p:nvPr/>
        </p:nvSpPr>
        <p:spPr>
          <a:xfrm flipV="1">
            <a:off x="601140" y="6591567"/>
            <a:ext cx="984227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flipV="1">
            <a:off x="566470" y="500514"/>
            <a:ext cx="45719" cy="6136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74177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200000" y="3980817"/>
            <a:ext cx="3600000" cy="2462213"/>
          </a:xfrm>
          <a:prstGeom prst="rect">
            <a:avLst/>
          </a:prstGeom>
        </p:spPr>
        <p:txBody>
          <a:bodyPr wrap="square">
            <a:spAutoFit/>
          </a:bodyPr>
          <a:lstStyle/>
          <a:p>
            <a:pPr lvl="0" algn="just" eaLnBrk="0" fontAlgn="base" hangingPunct="0">
              <a:spcBef>
                <a:spcPct val="0"/>
              </a:spcBef>
              <a:spcAft>
                <a:spcPct val="0"/>
              </a:spcAft>
            </a:pPr>
            <a:r>
              <a:rPr kumimoji="0" lang="es-ES" altLang="es-ES" sz="1400" b="0" i="0" u="none" strike="noStrike" cap="none" normalizeH="0" baseline="0" dirty="0">
                <a:ln>
                  <a:noFill/>
                </a:ln>
                <a:effectLst/>
                <a:latin typeface="Playfair Display"/>
              </a:rPr>
              <a:t>	</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Each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wine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will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be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aged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in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selected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French, American, central and/</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or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Eastern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European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oak</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with</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different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origins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wood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contributing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with</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specific</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aromas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tannins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This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alchemical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process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through</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which</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fruit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from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300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hectares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vineyards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tended to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Vilano’s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members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become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wines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that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stand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for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Ribera del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Duero’s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tradition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future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potential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a:t>
            </a:r>
          </a:p>
          <a:p>
            <a:pPr algn="just"/>
            <a:endParaRPr lang="es-ES" sz="1400"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690" y="827586"/>
            <a:ext cx="5400000" cy="5400000"/>
          </a:xfrm>
          <a:prstGeom prst="rect">
            <a:avLst/>
          </a:prstGeom>
        </p:spPr>
      </p:pic>
      <p:sp>
        <p:nvSpPr>
          <p:cNvPr id="7" name="Rectángulo 6"/>
          <p:cNvSpPr/>
          <p:nvPr/>
        </p:nvSpPr>
        <p:spPr>
          <a:xfrm flipV="1">
            <a:off x="601140" y="6591567"/>
            <a:ext cx="984227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flipV="1">
            <a:off x="566470" y="500514"/>
            <a:ext cx="45719" cy="6136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7200000" y="890909"/>
            <a:ext cx="3600000" cy="2893100"/>
          </a:xfrm>
          <a:prstGeom prst="rect">
            <a:avLst/>
          </a:prstGeom>
        </p:spPr>
        <p:txBody>
          <a:bodyPr wrap="square">
            <a:spAutoFit/>
          </a:bodyPr>
          <a:lstStyle/>
          <a:p>
            <a:pPr algn="just"/>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With Tempranillo (Tinto Fino) as the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queen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variety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inspiration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for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the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whole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range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Vilano produces a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diverse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range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that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includes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sparkling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 rosado,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seven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different</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reds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These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are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all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fermented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in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stainless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steel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unstemmed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under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controlled</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temperature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After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malolactic</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fermentation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has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taken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place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over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winter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preliminary</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tasting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evaluation</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of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aromatic</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profile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structure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and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ageing</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potential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determines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which</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wines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will</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become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Crianzas, Reservas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or</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Signature</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r>
              <a:rPr kumimoji="0" lang="es-ES" altLang="es-ES" sz="1400" b="0" i="0" u="none" strike="noStrike" cap="none" normalizeH="0" baseline="0" dirty="0" err="1">
                <a:ln>
                  <a:noFill/>
                </a:ln>
                <a:effectLst/>
                <a:latin typeface="Arial" panose="020B0604020202020204" pitchFamily="34" charset="0"/>
                <a:cs typeface="Arial" panose="020B0604020202020204" pitchFamily="34" charset="0"/>
              </a:rPr>
              <a:t>blends</a:t>
            </a:r>
            <a:r>
              <a:rPr kumimoji="0" lang="es-ES" altLang="es-ES" sz="1400" b="0" i="0" u="none" strike="noStrike" cap="none" normalizeH="0" baseline="0" dirty="0">
                <a:ln>
                  <a:noFill/>
                </a:ln>
                <a:effectLst/>
                <a:latin typeface="Arial" panose="020B0604020202020204" pitchFamily="34" charset="0"/>
                <a:cs typeface="Arial" panose="020B0604020202020204" pitchFamily="34" charset="0"/>
              </a:rPr>
              <a:t>. </a:t>
            </a:r>
            <a:endParaRPr lang="es-E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14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0" y="0"/>
            <a:ext cx="12193340" cy="6858000"/>
          </a:xfrm>
          <a:prstGeom prst="rect">
            <a:avLst/>
          </a:prstGeom>
        </p:spPr>
      </p:pic>
      <p:sp>
        <p:nvSpPr>
          <p:cNvPr id="6" name="Rectángulo 5"/>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1" name="Rectángulo 10"/>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7303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l="30220" t="4189" r="30239" b="4458"/>
          <a:stretch/>
        </p:blipFill>
        <p:spPr>
          <a:xfrm>
            <a:off x="6930757" y="844715"/>
            <a:ext cx="1689322" cy="5869849"/>
          </a:xfrm>
          <a:prstGeom prst="roundRect">
            <a:avLst>
              <a:gd name="adj" fmla="val 8594"/>
            </a:avLst>
          </a:prstGeom>
          <a:solidFill>
            <a:srgbClr val="FFFFFF">
              <a:shade val="85000"/>
            </a:srgbClr>
          </a:solidFill>
          <a:ln>
            <a:noFill/>
          </a:ln>
          <a:effectLst/>
        </p:spPr>
      </p:pic>
      <p:sp>
        <p:nvSpPr>
          <p:cNvPr id="2" name="Título 1"/>
          <p:cNvSpPr>
            <a:spLocks noGrp="1"/>
          </p:cNvSpPr>
          <p:nvPr>
            <p:ph type="title"/>
          </p:nvPr>
        </p:nvSpPr>
        <p:spPr>
          <a:xfrm>
            <a:off x="760953" y="839948"/>
            <a:ext cx="5532788" cy="306475"/>
          </a:xfrm>
          <a:noFill/>
          <a:effectLst>
            <a:reflection blurRad="6350" stA="50000" endA="300" endPos="55000" dir="5400000" sy="-100000" algn="bl" rotWithShape="0"/>
          </a:effectLst>
        </p:spPr>
        <p:txBody>
          <a:bodyPr>
            <a:normAutofit fontScale="90000"/>
          </a:bodyPr>
          <a:lstStyle/>
          <a:p>
            <a:r>
              <a:rPr lang="es-ES" dirty="0">
                <a:latin typeface="+mn-lt"/>
                <a:cs typeface="Adobe Devanagari" panose="02040503050201020203" pitchFamily="18" charset="0"/>
              </a:rPr>
              <a:t>VILANO </a:t>
            </a:r>
            <a:r>
              <a:rPr lang="es-ES" sz="3600" dirty="0">
                <a:solidFill>
                  <a:schemeClr val="bg1">
                    <a:lumMod val="50000"/>
                  </a:schemeClr>
                </a:solidFill>
                <a:latin typeface="+mn-lt"/>
                <a:cs typeface="Adobe Devanagari" panose="02040503050201020203" pitchFamily="18" charset="0"/>
              </a:rPr>
              <a:t>SINGLE VINEYARD</a:t>
            </a:r>
          </a:p>
        </p:txBody>
      </p:sp>
      <p:sp>
        <p:nvSpPr>
          <p:cNvPr id="5" name="Marcador de contenido 4"/>
          <p:cNvSpPr>
            <a:spLocks noGrp="1"/>
          </p:cNvSpPr>
          <p:nvPr>
            <p:ph idx="1"/>
          </p:nvPr>
        </p:nvSpPr>
        <p:spPr>
          <a:xfrm>
            <a:off x="476687" y="1895170"/>
            <a:ext cx="6265688" cy="3806384"/>
          </a:xfrm>
          <a:noFill/>
        </p:spPr>
        <p:txBody>
          <a:bodyPr>
            <a:noAutofit/>
          </a:bodyPr>
          <a:lstStyle/>
          <a:p>
            <a:r>
              <a:rPr lang="es-ES" sz="1400" b="1" dirty="0">
                <a:solidFill>
                  <a:schemeClr val="bg1">
                    <a:lumMod val="50000"/>
                  </a:schemeClr>
                </a:solidFill>
              </a:rPr>
              <a:t>VINTAGE </a:t>
            </a:r>
            <a:r>
              <a:rPr lang="es-ES" sz="1400" dirty="0">
                <a:solidFill>
                  <a:schemeClr val="bg1">
                    <a:lumMod val="50000"/>
                  </a:schemeClr>
                </a:solidFill>
              </a:rPr>
              <a:t>2020</a:t>
            </a:r>
          </a:p>
          <a:p>
            <a:r>
              <a:rPr lang="en-US" sz="1400" b="1" dirty="0">
                <a:solidFill>
                  <a:schemeClr val="bg1">
                    <a:lumMod val="50000"/>
                  </a:schemeClr>
                </a:solidFill>
              </a:rPr>
              <a:t>APELLATION: </a:t>
            </a:r>
            <a:r>
              <a:rPr lang="en-US" sz="1400" dirty="0">
                <a:solidFill>
                  <a:schemeClr val="bg1">
                    <a:lumMod val="50000"/>
                  </a:schemeClr>
                </a:solidFill>
              </a:rPr>
              <a:t>D.O. RIBERA DEL DUERO</a:t>
            </a:r>
          </a:p>
          <a:p>
            <a:r>
              <a:rPr lang="en-US" sz="1400" b="1" dirty="0">
                <a:solidFill>
                  <a:schemeClr val="bg1">
                    <a:lumMod val="50000"/>
                  </a:schemeClr>
                </a:solidFill>
              </a:rPr>
              <a:t>GRAPE VARIETY: </a:t>
            </a:r>
            <a:r>
              <a:rPr lang="en-US" sz="1400" dirty="0">
                <a:solidFill>
                  <a:schemeClr val="bg1">
                    <a:lumMod val="50000"/>
                  </a:schemeClr>
                </a:solidFill>
              </a:rPr>
              <a:t>100% TINTA FINA</a:t>
            </a:r>
          </a:p>
          <a:p>
            <a:pPr algn="just"/>
            <a:r>
              <a:rPr lang="en-US" sz="1400" b="1" dirty="0">
                <a:solidFill>
                  <a:schemeClr val="bg1">
                    <a:lumMod val="50000"/>
                  </a:schemeClr>
                </a:solidFill>
              </a:rPr>
              <a:t>WINE CONCEPT: </a:t>
            </a:r>
            <a:r>
              <a:rPr lang="en-US" sz="1400" dirty="0">
                <a:solidFill>
                  <a:schemeClr val="bg1">
                    <a:lumMod val="50000"/>
                  </a:schemeClr>
                </a:solidFill>
              </a:rPr>
              <a:t>Sourced from the grapes from the traditional Pago del Vilano located in Pedrosa del Duero, representing the maximal expression of our terroir. This vineyard was planted in 1917 with the purest Tinto </a:t>
            </a:r>
            <a:r>
              <a:rPr lang="en-US" sz="1400" dirty="0" err="1">
                <a:solidFill>
                  <a:schemeClr val="bg1">
                    <a:lumMod val="50000"/>
                  </a:schemeClr>
                </a:solidFill>
              </a:rPr>
              <a:t>fino</a:t>
            </a:r>
            <a:r>
              <a:rPr lang="en-US" sz="1400" dirty="0">
                <a:solidFill>
                  <a:schemeClr val="bg1">
                    <a:lumMod val="50000"/>
                  </a:schemeClr>
                </a:solidFill>
              </a:rPr>
              <a:t> clone currently found in Ribera del Duero, producing small clusters that transfer to the wine all the character and authenticity of our growing area.</a:t>
            </a:r>
          </a:p>
          <a:p>
            <a:pPr algn="just"/>
            <a:r>
              <a:rPr lang="en-US" sz="1400" b="1" dirty="0">
                <a:solidFill>
                  <a:schemeClr val="bg1">
                    <a:lumMod val="50000"/>
                  </a:schemeClr>
                </a:solidFill>
              </a:rPr>
              <a:t>WINEMAKING: </a:t>
            </a:r>
            <a:r>
              <a:rPr lang="en-US" sz="1400" dirty="0">
                <a:solidFill>
                  <a:schemeClr val="bg1">
                    <a:lumMod val="50000"/>
                  </a:schemeClr>
                </a:solidFill>
              </a:rPr>
              <a:t>It is a 100% </a:t>
            </a:r>
            <a:r>
              <a:rPr lang="en-US" sz="1400" dirty="0" err="1">
                <a:solidFill>
                  <a:schemeClr val="bg1">
                    <a:lumMod val="50000"/>
                  </a:schemeClr>
                </a:solidFill>
              </a:rPr>
              <a:t>Tinta</a:t>
            </a:r>
            <a:r>
              <a:rPr lang="en-US" sz="1400" dirty="0">
                <a:solidFill>
                  <a:schemeClr val="bg1">
                    <a:lumMod val="50000"/>
                  </a:schemeClr>
                </a:solidFill>
              </a:rPr>
              <a:t> </a:t>
            </a:r>
            <a:r>
              <a:rPr lang="en-US" sz="1400" dirty="0" err="1">
                <a:solidFill>
                  <a:schemeClr val="bg1">
                    <a:lumMod val="50000"/>
                  </a:schemeClr>
                </a:solidFill>
              </a:rPr>
              <a:t>Fina</a:t>
            </a:r>
            <a:r>
              <a:rPr lang="en-US" sz="1400" dirty="0">
                <a:solidFill>
                  <a:schemeClr val="bg1">
                    <a:lumMod val="50000"/>
                  </a:schemeClr>
                </a:solidFill>
              </a:rPr>
              <a:t> wine with extreme low yield, selected by hand. Malolactic fermentation and aged for 24 months in medium toast French oak barrels. Limited Production: 4.100 bottles. Numbered bottles</a:t>
            </a:r>
          </a:p>
          <a:p>
            <a:pPr algn="just"/>
            <a:r>
              <a:rPr lang="en-US" sz="1400" b="1" dirty="0">
                <a:solidFill>
                  <a:schemeClr val="bg1">
                    <a:lumMod val="50000"/>
                  </a:schemeClr>
                </a:solidFill>
              </a:rPr>
              <a:t>TASTING NOTES: </a:t>
            </a:r>
            <a:r>
              <a:rPr lang="en-US" sz="1400" dirty="0">
                <a:solidFill>
                  <a:schemeClr val="bg1">
                    <a:lumMod val="50000"/>
                  </a:schemeClr>
                </a:solidFill>
              </a:rPr>
              <a:t>Bold berry and black-cherry aromas nicely assembled with oaky nuances like coconut scents. This has yet hard but manageable tannins that create a powerful but elegant mouthfeel. Flavors of coconut, vanilla, blackberry and chocolate finish with firm, dry tannins, fresh acidity and a lasting mocha flavor.</a:t>
            </a:r>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3700" t="17728" r="4131" b="21859"/>
          <a:stretch/>
        </p:blipFill>
        <p:spPr>
          <a:xfrm>
            <a:off x="9249176" y="4762821"/>
            <a:ext cx="2070414" cy="2035616"/>
          </a:xfrm>
          <a:prstGeom prst="rect">
            <a:avLst/>
          </a:prstGeom>
        </p:spPr>
      </p:pic>
      <p:sp>
        <p:nvSpPr>
          <p:cNvPr id="10" name="Marcador de contenido 4"/>
          <p:cNvSpPr txBox="1">
            <a:spLocks/>
          </p:cNvSpPr>
          <p:nvPr/>
        </p:nvSpPr>
        <p:spPr>
          <a:xfrm>
            <a:off x="9108814" y="220917"/>
            <a:ext cx="2351138" cy="454190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s-ES" sz="1200" b="1" dirty="0"/>
              <a:t>AWARDS &amp; RATINGS</a:t>
            </a:r>
          </a:p>
          <a:p>
            <a:pPr>
              <a:lnSpc>
                <a:spcPct val="100000"/>
              </a:lnSpc>
              <a:spcBef>
                <a:spcPts val="600"/>
              </a:spcBef>
            </a:pPr>
            <a:r>
              <a:rPr lang="es-ES" sz="1100" b="1" dirty="0">
                <a:solidFill>
                  <a:prstClr val="black">
                    <a:lumMod val="50000"/>
                    <a:lumOff val="50000"/>
                  </a:prstClr>
                </a:solidFill>
              </a:rPr>
              <a:t>VINTAGE 2020</a:t>
            </a:r>
          </a:p>
          <a:p>
            <a:pPr marL="0" lvl="0" indent="0">
              <a:lnSpc>
                <a:spcPct val="100000"/>
              </a:lnSpc>
              <a:spcBef>
                <a:spcPts val="600"/>
              </a:spcBef>
              <a:buNone/>
            </a:pPr>
            <a:r>
              <a:rPr lang="es-ES" sz="1100" b="1" dirty="0">
                <a:solidFill>
                  <a:prstClr val="black">
                    <a:lumMod val="50000"/>
                    <a:lumOff val="50000"/>
                  </a:prstClr>
                </a:solidFill>
              </a:rPr>
              <a:t>94p</a:t>
            </a:r>
            <a:r>
              <a:rPr lang="es-ES" sz="1100" dirty="0">
                <a:solidFill>
                  <a:prstClr val="black">
                    <a:lumMod val="50000"/>
                    <a:lumOff val="50000"/>
                  </a:prstClr>
                </a:solidFill>
              </a:rPr>
              <a:t> Andreas </a:t>
            </a:r>
            <a:r>
              <a:rPr lang="es-ES" sz="1100" dirty="0" err="1">
                <a:solidFill>
                  <a:prstClr val="black">
                    <a:lumMod val="50000"/>
                    <a:lumOff val="50000"/>
                  </a:prstClr>
                </a:solidFill>
              </a:rPr>
              <a:t>Larsson-Tasted</a:t>
            </a:r>
            <a:endParaRPr lang="es-ES" sz="1100" dirty="0">
              <a:solidFill>
                <a:prstClr val="black">
                  <a:lumMod val="50000"/>
                  <a:lumOff val="50000"/>
                </a:prstClr>
              </a:solidFill>
            </a:endParaRPr>
          </a:p>
          <a:p>
            <a:pPr marL="0" lvl="0" indent="0">
              <a:lnSpc>
                <a:spcPct val="100000"/>
              </a:lnSpc>
              <a:spcBef>
                <a:spcPts val="200"/>
              </a:spcBef>
              <a:buNone/>
            </a:pPr>
            <a:r>
              <a:rPr lang="es-ES" sz="1100" b="1" dirty="0">
                <a:solidFill>
                  <a:prstClr val="black">
                    <a:lumMod val="50000"/>
                    <a:lumOff val="50000"/>
                  </a:prstClr>
                </a:solidFill>
              </a:rPr>
              <a:t>94p </a:t>
            </a:r>
            <a:r>
              <a:rPr lang="es-ES" sz="1100" dirty="0" err="1">
                <a:solidFill>
                  <a:prstClr val="black">
                    <a:lumMod val="50000"/>
                    <a:lumOff val="50000"/>
                  </a:prstClr>
                </a:solidFill>
              </a:rPr>
              <a:t>Wine</a:t>
            </a:r>
            <a:r>
              <a:rPr lang="es-ES" sz="1100" dirty="0">
                <a:solidFill>
                  <a:prstClr val="black">
                    <a:lumMod val="50000"/>
                    <a:lumOff val="50000"/>
                  </a:prstClr>
                </a:solidFill>
              </a:rPr>
              <a:t> </a:t>
            </a:r>
            <a:r>
              <a:rPr lang="es-ES" sz="1100" dirty="0" err="1">
                <a:solidFill>
                  <a:prstClr val="black">
                    <a:lumMod val="50000"/>
                    <a:lumOff val="50000"/>
                  </a:prstClr>
                </a:solidFill>
              </a:rPr>
              <a:t>Enthusiast</a:t>
            </a:r>
            <a:endParaRPr lang="es-ES" sz="1100" dirty="0">
              <a:solidFill>
                <a:prstClr val="black">
                  <a:lumMod val="50000"/>
                  <a:lumOff val="50000"/>
                </a:prstClr>
              </a:solidFill>
            </a:endParaRPr>
          </a:p>
          <a:p>
            <a:pPr marL="0" lvl="0" indent="0">
              <a:lnSpc>
                <a:spcPct val="100000"/>
              </a:lnSpc>
              <a:spcBef>
                <a:spcPts val="200"/>
              </a:spcBef>
              <a:buNone/>
            </a:pPr>
            <a:r>
              <a:rPr lang="es-ES" sz="1100" b="1" dirty="0">
                <a:solidFill>
                  <a:prstClr val="black">
                    <a:lumMod val="50000"/>
                    <a:lumOff val="50000"/>
                  </a:prstClr>
                </a:solidFill>
              </a:rPr>
              <a:t>92p </a:t>
            </a:r>
            <a:r>
              <a:rPr lang="es-ES" sz="1100" dirty="0">
                <a:solidFill>
                  <a:prstClr val="black">
                    <a:lumMod val="50000"/>
                    <a:lumOff val="50000"/>
                  </a:prstClr>
                </a:solidFill>
              </a:rPr>
              <a:t>James </a:t>
            </a:r>
            <a:r>
              <a:rPr lang="es-ES" sz="1100" dirty="0" err="1">
                <a:solidFill>
                  <a:prstClr val="black">
                    <a:lumMod val="50000"/>
                    <a:lumOff val="50000"/>
                  </a:prstClr>
                </a:solidFill>
              </a:rPr>
              <a:t>Suckling</a:t>
            </a:r>
            <a:endParaRPr lang="es-ES" sz="1100" dirty="0">
              <a:solidFill>
                <a:prstClr val="black">
                  <a:lumMod val="50000"/>
                  <a:lumOff val="50000"/>
                </a:prstClr>
              </a:solidFill>
            </a:endParaRPr>
          </a:p>
          <a:p>
            <a:pPr marL="0" lvl="0" indent="0">
              <a:lnSpc>
                <a:spcPct val="100000"/>
              </a:lnSpc>
              <a:spcBef>
                <a:spcPts val="0"/>
              </a:spcBef>
              <a:buNone/>
            </a:pPr>
            <a:r>
              <a:rPr lang="es-ES" sz="1100" b="1" dirty="0">
                <a:solidFill>
                  <a:prstClr val="black">
                    <a:lumMod val="50000"/>
                    <a:lumOff val="50000"/>
                  </a:prstClr>
                </a:solidFill>
              </a:rPr>
              <a:t>93p </a:t>
            </a:r>
            <a:r>
              <a:rPr lang="es-ES" sz="1100" dirty="0">
                <a:solidFill>
                  <a:prstClr val="black">
                    <a:lumMod val="50000"/>
                    <a:lumOff val="50000"/>
                  </a:prstClr>
                </a:solidFill>
              </a:rPr>
              <a:t>vvWine.ch</a:t>
            </a:r>
          </a:p>
          <a:p>
            <a:pPr marL="0" lvl="0" indent="0">
              <a:lnSpc>
                <a:spcPct val="100000"/>
              </a:lnSpc>
              <a:spcBef>
                <a:spcPts val="0"/>
              </a:spcBef>
              <a:buNone/>
            </a:pPr>
            <a:r>
              <a:rPr lang="es-ES" sz="1100" b="1" dirty="0">
                <a:solidFill>
                  <a:prstClr val="black">
                    <a:lumMod val="50000"/>
                    <a:lumOff val="50000"/>
                  </a:prstClr>
                </a:solidFill>
              </a:rPr>
              <a:t>93p </a:t>
            </a:r>
            <a:r>
              <a:rPr lang="es-ES" sz="1100" dirty="0">
                <a:solidFill>
                  <a:prstClr val="black">
                    <a:lumMod val="50000"/>
                    <a:lumOff val="50000"/>
                  </a:prstClr>
                </a:solidFill>
              </a:rPr>
              <a:t>Gilbert &amp; </a:t>
            </a:r>
            <a:r>
              <a:rPr lang="es-ES" sz="1100" dirty="0" err="1">
                <a:solidFill>
                  <a:prstClr val="black">
                    <a:lumMod val="50000"/>
                    <a:lumOff val="50000"/>
                  </a:prstClr>
                </a:solidFill>
              </a:rPr>
              <a:t>Gaillard</a:t>
            </a:r>
            <a:endParaRPr lang="es-ES" sz="1100" b="1" dirty="0"/>
          </a:p>
          <a:p>
            <a:pPr>
              <a:lnSpc>
                <a:spcPct val="100000"/>
              </a:lnSpc>
              <a:spcBef>
                <a:spcPts val="600"/>
              </a:spcBef>
            </a:pPr>
            <a:r>
              <a:rPr lang="es-ES" sz="1100" b="1" dirty="0">
                <a:solidFill>
                  <a:schemeClr val="bg1">
                    <a:lumMod val="50000"/>
                  </a:schemeClr>
                </a:solidFill>
              </a:rPr>
              <a:t>VINTAGE 2019</a:t>
            </a:r>
          </a:p>
          <a:p>
            <a:pPr marL="0" lvl="0" indent="0">
              <a:lnSpc>
                <a:spcPct val="100000"/>
              </a:lnSpc>
              <a:spcBef>
                <a:spcPts val="600"/>
              </a:spcBef>
              <a:buNone/>
            </a:pPr>
            <a:r>
              <a:rPr lang="es-ES" sz="1100" b="1" dirty="0">
                <a:solidFill>
                  <a:schemeClr val="bg1">
                    <a:lumMod val="50000"/>
                  </a:schemeClr>
                </a:solidFill>
              </a:rPr>
              <a:t>97p </a:t>
            </a:r>
            <a:r>
              <a:rPr lang="es-ES" sz="1100" dirty="0" err="1">
                <a:solidFill>
                  <a:schemeClr val="bg1">
                    <a:lumMod val="50000"/>
                  </a:schemeClr>
                </a:solidFill>
              </a:rPr>
              <a:t>Gardini</a:t>
            </a:r>
            <a:r>
              <a:rPr lang="es-ES" sz="1100" dirty="0">
                <a:solidFill>
                  <a:schemeClr val="bg1">
                    <a:lumMod val="50000"/>
                  </a:schemeClr>
                </a:solidFill>
              </a:rPr>
              <a:t> Notes</a:t>
            </a:r>
          </a:p>
          <a:p>
            <a:pPr marL="0" lvl="0" indent="0">
              <a:lnSpc>
                <a:spcPct val="100000"/>
              </a:lnSpc>
              <a:spcBef>
                <a:spcPts val="200"/>
              </a:spcBef>
              <a:buNone/>
            </a:pPr>
            <a:r>
              <a:rPr lang="es-ES" sz="1100" b="1" dirty="0">
                <a:solidFill>
                  <a:schemeClr val="bg1">
                    <a:lumMod val="50000"/>
                  </a:schemeClr>
                </a:solidFill>
              </a:rPr>
              <a:t>97p</a:t>
            </a:r>
            <a:r>
              <a:rPr lang="es-ES" sz="1100" dirty="0">
                <a:solidFill>
                  <a:schemeClr val="bg1">
                    <a:lumMod val="50000"/>
                  </a:schemeClr>
                </a:solidFill>
              </a:rPr>
              <a:t> Guía Vivir el Vino</a:t>
            </a:r>
          </a:p>
          <a:p>
            <a:pPr marL="0" indent="0">
              <a:lnSpc>
                <a:spcPct val="100000"/>
              </a:lnSpc>
              <a:spcBef>
                <a:spcPts val="200"/>
              </a:spcBef>
              <a:buNone/>
            </a:pPr>
            <a:r>
              <a:rPr lang="es-ES" sz="1100" b="1" dirty="0">
                <a:solidFill>
                  <a:schemeClr val="bg1">
                    <a:lumMod val="50000"/>
                  </a:schemeClr>
                </a:solidFill>
              </a:rPr>
              <a:t>94p </a:t>
            </a:r>
            <a:r>
              <a:rPr lang="es-ES" sz="1100" dirty="0">
                <a:solidFill>
                  <a:schemeClr val="bg1">
                    <a:lumMod val="50000"/>
                  </a:schemeClr>
                </a:solidFill>
              </a:rPr>
              <a:t>Tastings</a:t>
            </a:r>
          </a:p>
          <a:p>
            <a:pPr marL="0" indent="0">
              <a:lnSpc>
                <a:spcPct val="100000"/>
              </a:lnSpc>
              <a:spcBef>
                <a:spcPts val="200"/>
              </a:spcBef>
              <a:buNone/>
            </a:pPr>
            <a:r>
              <a:rPr lang="es-ES" sz="1100" b="1" dirty="0">
                <a:solidFill>
                  <a:schemeClr val="bg1">
                    <a:lumMod val="50000"/>
                  </a:schemeClr>
                </a:solidFill>
              </a:rPr>
              <a:t>94p </a:t>
            </a:r>
            <a:r>
              <a:rPr lang="es-ES" sz="1100" dirty="0">
                <a:solidFill>
                  <a:schemeClr val="bg1">
                    <a:lumMod val="50000"/>
                  </a:schemeClr>
                </a:solidFill>
              </a:rPr>
              <a:t>vvWine.ch</a:t>
            </a:r>
          </a:p>
          <a:p>
            <a:pPr marL="0" lvl="0" indent="0">
              <a:lnSpc>
                <a:spcPct val="100000"/>
              </a:lnSpc>
              <a:spcBef>
                <a:spcPts val="200"/>
              </a:spcBef>
              <a:buNone/>
            </a:pPr>
            <a:r>
              <a:rPr lang="en-GB" sz="1100" b="1" dirty="0">
                <a:solidFill>
                  <a:schemeClr val="bg1">
                    <a:lumMod val="50000"/>
                  </a:schemeClr>
                </a:solidFill>
              </a:rPr>
              <a:t>94p </a:t>
            </a:r>
            <a:r>
              <a:rPr lang="en-GB" sz="1100" dirty="0">
                <a:solidFill>
                  <a:schemeClr val="bg1">
                    <a:lumMod val="50000"/>
                  </a:schemeClr>
                </a:solidFill>
              </a:rPr>
              <a:t>Raymond Chan Wine Reviews</a:t>
            </a:r>
          </a:p>
          <a:p>
            <a:pPr marL="0" indent="0">
              <a:lnSpc>
                <a:spcPct val="100000"/>
              </a:lnSpc>
              <a:spcBef>
                <a:spcPts val="200"/>
              </a:spcBef>
              <a:buNone/>
            </a:pPr>
            <a:r>
              <a:rPr lang="es-ES" sz="1100" b="1" dirty="0">
                <a:solidFill>
                  <a:schemeClr val="bg1">
                    <a:lumMod val="50000"/>
                  </a:schemeClr>
                </a:solidFill>
              </a:rPr>
              <a:t>92p  </a:t>
            </a:r>
            <a:r>
              <a:rPr lang="es-ES" sz="1100" dirty="0">
                <a:solidFill>
                  <a:schemeClr val="bg1">
                    <a:lumMod val="50000"/>
                  </a:schemeClr>
                </a:solidFill>
              </a:rPr>
              <a:t>Andreas </a:t>
            </a:r>
            <a:r>
              <a:rPr lang="es-ES" sz="1100" dirty="0" err="1">
                <a:solidFill>
                  <a:schemeClr val="bg1">
                    <a:lumMod val="50000"/>
                  </a:schemeClr>
                </a:solidFill>
              </a:rPr>
              <a:t>Larsson-Tasted</a:t>
            </a:r>
            <a:endParaRPr lang="es-ES" sz="1100" dirty="0">
              <a:solidFill>
                <a:schemeClr val="bg1">
                  <a:lumMod val="50000"/>
                </a:schemeClr>
              </a:solidFill>
            </a:endParaRPr>
          </a:p>
          <a:p>
            <a:pPr marL="0" indent="0">
              <a:lnSpc>
                <a:spcPct val="100000"/>
              </a:lnSpc>
              <a:spcBef>
                <a:spcPts val="200"/>
              </a:spcBef>
              <a:buNone/>
            </a:pPr>
            <a:r>
              <a:rPr lang="es-ES" sz="1100" b="1" dirty="0">
                <a:solidFill>
                  <a:schemeClr val="bg1">
                    <a:lumMod val="50000"/>
                  </a:schemeClr>
                </a:solidFill>
              </a:rPr>
              <a:t>92p </a:t>
            </a:r>
            <a:r>
              <a:rPr lang="es-ES" sz="1100" dirty="0">
                <a:solidFill>
                  <a:schemeClr val="bg1">
                    <a:lumMod val="50000"/>
                  </a:schemeClr>
                </a:solidFill>
              </a:rPr>
              <a:t>Gilbert </a:t>
            </a:r>
            <a:r>
              <a:rPr lang="es-ES" sz="1100" dirty="0" err="1">
                <a:solidFill>
                  <a:schemeClr val="bg1">
                    <a:lumMod val="50000"/>
                  </a:schemeClr>
                </a:solidFill>
              </a:rPr>
              <a:t>Gaillard</a:t>
            </a:r>
            <a:endParaRPr lang="es-ES" sz="1100" dirty="0">
              <a:solidFill>
                <a:schemeClr val="bg1">
                  <a:lumMod val="50000"/>
                </a:schemeClr>
              </a:solidFill>
            </a:endParaRPr>
          </a:p>
          <a:p>
            <a:pPr marL="0" indent="0">
              <a:lnSpc>
                <a:spcPct val="100000"/>
              </a:lnSpc>
              <a:spcBef>
                <a:spcPts val="200"/>
              </a:spcBef>
              <a:buNone/>
            </a:pPr>
            <a:r>
              <a:rPr lang="es-ES" sz="1100" b="1" dirty="0">
                <a:solidFill>
                  <a:schemeClr val="bg1">
                    <a:lumMod val="50000"/>
                  </a:schemeClr>
                </a:solidFill>
              </a:rPr>
              <a:t>92p </a:t>
            </a:r>
            <a:r>
              <a:rPr lang="es-ES" sz="1100" dirty="0">
                <a:solidFill>
                  <a:schemeClr val="bg1">
                    <a:lumMod val="50000"/>
                  </a:schemeClr>
                </a:solidFill>
              </a:rPr>
              <a:t>Guía </a:t>
            </a:r>
            <a:r>
              <a:rPr lang="es-ES" sz="1100" dirty="0" err="1">
                <a:solidFill>
                  <a:schemeClr val="bg1">
                    <a:lumMod val="50000"/>
                  </a:schemeClr>
                </a:solidFill>
              </a:rPr>
              <a:t>Peñín</a:t>
            </a:r>
            <a:endParaRPr lang="es-ES" sz="1100" dirty="0">
              <a:solidFill>
                <a:schemeClr val="bg1">
                  <a:lumMod val="50000"/>
                </a:schemeClr>
              </a:solidFill>
            </a:endParaRPr>
          </a:p>
          <a:p>
            <a:pPr marL="0" indent="0">
              <a:lnSpc>
                <a:spcPct val="100000"/>
              </a:lnSpc>
              <a:spcBef>
                <a:spcPts val="200"/>
              </a:spcBef>
              <a:buNone/>
            </a:pPr>
            <a:r>
              <a:rPr lang="es-ES" sz="1100" b="1" dirty="0">
                <a:solidFill>
                  <a:schemeClr val="bg1">
                    <a:lumMod val="50000"/>
                  </a:schemeClr>
                </a:solidFill>
              </a:rPr>
              <a:t>92p </a:t>
            </a:r>
            <a:r>
              <a:rPr lang="es-ES" sz="1100" dirty="0">
                <a:solidFill>
                  <a:schemeClr val="bg1">
                    <a:lumMod val="50000"/>
                  </a:schemeClr>
                </a:solidFill>
              </a:rPr>
              <a:t>Vertde </a:t>
            </a:r>
            <a:r>
              <a:rPr lang="es-ES" sz="1100" dirty="0" err="1">
                <a:solidFill>
                  <a:schemeClr val="bg1">
                    <a:lumMod val="50000"/>
                  </a:schemeClr>
                </a:solidFill>
              </a:rPr>
              <a:t>Vin</a:t>
            </a:r>
            <a:r>
              <a:rPr lang="es-ES" sz="1100" dirty="0">
                <a:solidFill>
                  <a:schemeClr val="bg1">
                    <a:lumMod val="50000"/>
                  </a:schemeClr>
                </a:solidFill>
              </a:rPr>
              <a:t> Magazine</a:t>
            </a:r>
          </a:p>
          <a:p>
            <a:pPr marL="0" indent="0">
              <a:lnSpc>
                <a:spcPct val="100000"/>
              </a:lnSpc>
              <a:spcBef>
                <a:spcPts val="200"/>
              </a:spcBef>
              <a:buNone/>
            </a:pPr>
            <a:r>
              <a:rPr lang="en-GB" sz="1100" b="1" dirty="0">
                <a:solidFill>
                  <a:schemeClr val="bg1">
                    <a:lumMod val="50000"/>
                  </a:schemeClr>
                </a:solidFill>
              </a:rPr>
              <a:t>92p </a:t>
            </a:r>
            <a:r>
              <a:rPr lang="en-GB" sz="1100" dirty="0">
                <a:solidFill>
                  <a:schemeClr val="bg1">
                    <a:lumMod val="50000"/>
                  </a:schemeClr>
                </a:solidFill>
              </a:rPr>
              <a:t>WinesCritic.com</a:t>
            </a:r>
            <a:endParaRPr lang="es-ES" sz="1100" dirty="0">
              <a:solidFill>
                <a:schemeClr val="bg1">
                  <a:lumMod val="50000"/>
                </a:schemeClr>
              </a:solidFill>
            </a:endParaRPr>
          </a:p>
          <a:p>
            <a:pPr marL="0" indent="0">
              <a:lnSpc>
                <a:spcPct val="100000"/>
              </a:lnSpc>
              <a:buNone/>
            </a:pPr>
            <a:endParaRPr lang="es-ES" sz="1050" dirty="0"/>
          </a:p>
        </p:txBody>
      </p:sp>
      <p:sp>
        <p:nvSpPr>
          <p:cNvPr id="11" name="Marcador de contenido 4"/>
          <p:cNvSpPr txBox="1">
            <a:spLocks/>
          </p:cNvSpPr>
          <p:nvPr/>
        </p:nvSpPr>
        <p:spPr>
          <a:xfrm>
            <a:off x="9108814" y="4039353"/>
            <a:ext cx="2162756" cy="74663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b="1" dirty="0"/>
              <a:t>STANDARD PACKAGING</a:t>
            </a:r>
          </a:p>
          <a:p>
            <a:pPr marL="0" indent="0" algn="just">
              <a:spcBef>
                <a:spcPts val="200"/>
              </a:spcBef>
              <a:buNone/>
            </a:pPr>
            <a:r>
              <a:rPr lang="en-US" sz="1100" dirty="0">
                <a:solidFill>
                  <a:schemeClr val="bg1">
                    <a:lumMod val="50000"/>
                  </a:schemeClr>
                </a:solidFill>
              </a:rPr>
              <a:t>Bottle of 75cl </a:t>
            </a:r>
          </a:p>
          <a:p>
            <a:pPr marL="0" indent="0">
              <a:spcBef>
                <a:spcPts val="200"/>
              </a:spcBef>
              <a:buNone/>
            </a:pPr>
            <a:r>
              <a:rPr lang="en-US" sz="1050" dirty="0">
                <a:solidFill>
                  <a:schemeClr val="bg1">
                    <a:lumMod val="50000"/>
                  </a:schemeClr>
                </a:solidFill>
              </a:rPr>
              <a:t>Cartons of 6 bottles. </a:t>
            </a:r>
          </a:p>
          <a:p>
            <a:pPr marL="0" indent="0">
              <a:spcBef>
                <a:spcPts val="200"/>
              </a:spcBef>
              <a:buNone/>
            </a:pPr>
            <a:r>
              <a:rPr lang="en-US" sz="1050" dirty="0">
                <a:solidFill>
                  <a:schemeClr val="bg1">
                    <a:lumMod val="50000"/>
                  </a:schemeClr>
                </a:solidFill>
              </a:rPr>
              <a:t>95 cartons per Euro pallet</a:t>
            </a:r>
            <a:endParaRPr lang="es-ES" sz="1050" dirty="0">
              <a:solidFill>
                <a:schemeClr val="bg1">
                  <a:lumMod val="50000"/>
                </a:schemeClr>
              </a:solidFill>
            </a:endParaRPr>
          </a:p>
        </p:txBody>
      </p:sp>
      <p:sp>
        <p:nvSpPr>
          <p:cNvPr id="12" name="Rectángulo 11"/>
          <p:cNvSpPr/>
          <p:nvPr/>
        </p:nvSpPr>
        <p:spPr>
          <a:xfrm flipV="1">
            <a:off x="577561" y="1448130"/>
            <a:ext cx="634802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flipV="1">
            <a:off x="8975201" y="3964031"/>
            <a:ext cx="2449004"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8874713" y="205477"/>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265" y="220917"/>
            <a:ext cx="1002943" cy="1002943"/>
          </a:xfrm>
          <a:prstGeom prst="rect">
            <a:avLst/>
          </a:prstGeom>
        </p:spPr>
      </p:pic>
    </p:spTree>
    <p:extLst>
      <p:ext uri="{BB962C8B-B14F-4D97-AF65-F5344CB8AC3E}">
        <p14:creationId xmlns:p14="http://schemas.microsoft.com/office/powerpoint/2010/main" val="3188112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340" cy="6858000"/>
          </a:xfrm>
          <a:prstGeom prst="rect">
            <a:avLst/>
          </a:prstGeom>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b="3435"/>
          <a:stretch/>
        </p:blipFill>
        <p:spPr>
          <a:xfrm>
            <a:off x="930230" y="0"/>
            <a:ext cx="10893362" cy="6841671"/>
          </a:xfrm>
          <a:prstGeom prst="rect">
            <a:avLst/>
          </a:prstGeom>
        </p:spPr>
      </p:pic>
      <p:sp>
        <p:nvSpPr>
          <p:cNvPr id="12" name="Rectángulo 11"/>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6" name="Rectángulo 15"/>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35026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4710" y="5245612"/>
            <a:ext cx="2358478" cy="1572319"/>
          </a:xfrm>
          <a:prstGeom prst="rect">
            <a:avLst/>
          </a:prstGeom>
        </p:spPr>
      </p:pic>
      <p:sp>
        <p:nvSpPr>
          <p:cNvPr id="2" name="Título 1"/>
          <p:cNvSpPr>
            <a:spLocks noGrp="1"/>
          </p:cNvSpPr>
          <p:nvPr>
            <p:ph type="title"/>
          </p:nvPr>
        </p:nvSpPr>
        <p:spPr>
          <a:xfrm>
            <a:off x="877620" y="776194"/>
            <a:ext cx="5532788" cy="306475"/>
          </a:xfrm>
          <a:noFill/>
          <a:effectLst>
            <a:reflection blurRad="6350" stA="50000" endA="300" endPos="55000" dir="5400000" sy="-100000" algn="bl" rotWithShape="0"/>
          </a:effectLst>
        </p:spPr>
        <p:txBody>
          <a:bodyPr>
            <a:normAutofit fontScale="90000"/>
          </a:bodyPr>
          <a:lstStyle/>
          <a:p>
            <a:r>
              <a:rPr lang="es-ES" dirty="0">
                <a:latin typeface="+mn-lt"/>
                <a:cs typeface="Adobe Devanagari" panose="02040503050201020203" pitchFamily="18" charset="0"/>
              </a:rPr>
              <a:t>LA BARAJA </a:t>
            </a:r>
            <a:r>
              <a:rPr lang="es-ES" sz="3600" dirty="0">
                <a:solidFill>
                  <a:schemeClr val="bg1">
                    <a:lumMod val="50000"/>
                  </a:schemeClr>
                </a:solidFill>
                <a:latin typeface="+mn-lt"/>
                <a:cs typeface="Adobe Devanagari" panose="02040503050201020203" pitchFamily="18" charset="0"/>
              </a:rPr>
              <a:t>RED BLEND</a:t>
            </a:r>
          </a:p>
        </p:txBody>
      </p:sp>
      <p:sp>
        <p:nvSpPr>
          <p:cNvPr id="5" name="Marcador de contenido 4"/>
          <p:cNvSpPr>
            <a:spLocks noGrp="1"/>
          </p:cNvSpPr>
          <p:nvPr>
            <p:ph idx="1"/>
          </p:nvPr>
        </p:nvSpPr>
        <p:spPr>
          <a:xfrm>
            <a:off x="511170" y="1617262"/>
            <a:ext cx="6265688" cy="4003609"/>
          </a:xfrm>
          <a:noFill/>
        </p:spPr>
        <p:txBody>
          <a:bodyPr>
            <a:noAutofit/>
          </a:bodyPr>
          <a:lstStyle/>
          <a:p>
            <a:r>
              <a:rPr lang="es-ES" sz="1400" b="1" dirty="0">
                <a:solidFill>
                  <a:schemeClr val="bg1">
                    <a:lumMod val="50000"/>
                  </a:schemeClr>
                </a:solidFill>
              </a:rPr>
              <a:t>VINTAGE </a:t>
            </a:r>
            <a:r>
              <a:rPr lang="es-ES" sz="1400" dirty="0">
                <a:solidFill>
                  <a:schemeClr val="bg1">
                    <a:lumMod val="50000"/>
                  </a:schemeClr>
                </a:solidFill>
              </a:rPr>
              <a:t>2019</a:t>
            </a:r>
          </a:p>
          <a:p>
            <a:r>
              <a:rPr lang="en-US" sz="1400" b="1" dirty="0">
                <a:solidFill>
                  <a:schemeClr val="bg1">
                    <a:lumMod val="50000"/>
                  </a:schemeClr>
                </a:solidFill>
              </a:rPr>
              <a:t>APELLATION: </a:t>
            </a:r>
            <a:r>
              <a:rPr lang="en-US" sz="1400" dirty="0">
                <a:solidFill>
                  <a:schemeClr val="bg1">
                    <a:lumMod val="50000"/>
                  </a:schemeClr>
                </a:solidFill>
              </a:rPr>
              <a:t>D.O. RIBERA DEL DUERO</a:t>
            </a:r>
          </a:p>
          <a:p>
            <a:r>
              <a:rPr lang="en-US" sz="1400" b="1" dirty="0">
                <a:solidFill>
                  <a:schemeClr val="bg1">
                    <a:lumMod val="50000"/>
                  </a:schemeClr>
                </a:solidFill>
              </a:rPr>
              <a:t>GRAPE VARIETY: </a:t>
            </a:r>
            <a:r>
              <a:rPr lang="en-US" sz="1400" dirty="0">
                <a:solidFill>
                  <a:schemeClr val="bg1">
                    <a:lumMod val="50000"/>
                  </a:schemeClr>
                </a:solidFill>
              </a:rPr>
              <a:t>75% TINTA FINA, 15% CABERNET SAUVIGNON, 10% MERLOT</a:t>
            </a:r>
          </a:p>
          <a:p>
            <a:r>
              <a:rPr lang="en-US" sz="1400" b="1" dirty="0">
                <a:solidFill>
                  <a:schemeClr val="bg1">
                    <a:lumMod val="50000"/>
                  </a:schemeClr>
                </a:solidFill>
              </a:rPr>
              <a:t>AGING:</a:t>
            </a:r>
            <a:r>
              <a:rPr lang="en-US" sz="1400" dirty="0">
                <a:solidFill>
                  <a:schemeClr val="bg1">
                    <a:lumMod val="50000"/>
                  </a:schemeClr>
                </a:solidFill>
              </a:rPr>
              <a:t> 18 months in medium toast </a:t>
            </a:r>
            <a:r>
              <a:rPr lang="en-US" sz="1400" dirty="0" err="1">
                <a:solidFill>
                  <a:schemeClr val="bg1">
                    <a:lumMod val="50000"/>
                  </a:schemeClr>
                </a:solidFill>
              </a:rPr>
              <a:t>Frech</a:t>
            </a:r>
            <a:r>
              <a:rPr lang="en-US" sz="1400" dirty="0">
                <a:solidFill>
                  <a:schemeClr val="bg1">
                    <a:lumMod val="50000"/>
                  </a:schemeClr>
                </a:solidFill>
              </a:rPr>
              <a:t> oak</a:t>
            </a:r>
          </a:p>
          <a:p>
            <a:r>
              <a:rPr lang="en-US" sz="1400" b="1" dirty="0">
                <a:solidFill>
                  <a:schemeClr val="bg1">
                    <a:lumMod val="50000"/>
                  </a:schemeClr>
                </a:solidFill>
              </a:rPr>
              <a:t>SERVING TEMPERATURE: </a:t>
            </a:r>
            <a:r>
              <a:rPr lang="en-US" sz="1400" dirty="0">
                <a:solidFill>
                  <a:schemeClr val="bg1">
                    <a:lumMod val="50000"/>
                  </a:schemeClr>
                </a:solidFill>
              </a:rPr>
              <a:t>16- 18ºC.</a:t>
            </a:r>
          </a:p>
          <a:p>
            <a:r>
              <a:rPr lang="en-US" sz="1400" b="1" dirty="0">
                <a:solidFill>
                  <a:schemeClr val="bg1">
                    <a:lumMod val="50000"/>
                  </a:schemeClr>
                </a:solidFill>
              </a:rPr>
              <a:t>WINE CONCEPT: </a:t>
            </a:r>
            <a:r>
              <a:rPr lang="en-US" sz="1400" dirty="0">
                <a:solidFill>
                  <a:schemeClr val="bg1">
                    <a:lumMod val="50000"/>
                  </a:schemeClr>
                </a:solidFill>
              </a:rPr>
              <a:t>The blend of Vilano is designed to approach a more international profile by combining the traditional </a:t>
            </a:r>
            <a:r>
              <a:rPr lang="en-US" sz="1400" dirty="0" err="1">
                <a:solidFill>
                  <a:schemeClr val="bg1">
                    <a:lumMod val="50000"/>
                  </a:schemeClr>
                </a:solidFill>
              </a:rPr>
              <a:t>Tinta</a:t>
            </a:r>
            <a:r>
              <a:rPr lang="en-US" sz="1400" dirty="0">
                <a:solidFill>
                  <a:schemeClr val="bg1">
                    <a:lumMod val="50000"/>
                  </a:schemeClr>
                </a:solidFill>
              </a:rPr>
              <a:t> </a:t>
            </a:r>
            <a:r>
              <a:rPr lang="en-US" sz="1400" dirty="0" err="1">
                <a:solidFill>
                  <a:schemeClr val="bg1">
                    <a:lumMod val="50000"/>
                  </a:schemeClr>
                </a:solidFill>
              </a:rPr>
              <a:t>Fina</a:t>
            </a:r>
            <a:r>
              <a:rPr lang="en-US" sz="1400" dirty="0">
                <a:solidFill>
                  <a:schemeClr val="bg1">
                    <a:lumMod val="50000"/>
                  </a:schemeClr>
                </a:solidFill>
              </a:rPr>
              <a:t> grapes from our old vines together with Cabernet Sauvignon and Merlot coming from the highlands of the DO Ribera del Duero in an excellent harvest and vintage.</a:t>
            </a:r>
          </a:p>
          <a:p>
            <a:r>
              <a:rPr lang="en-US" sz="1400" b="1" dirty="0">
                <a:solidFill>
                  <a:schemeClr val="bg1">
                    <a:lumMod val="50000"/>
                  </a:schemeClr>
                </a:solidFill>
              </a:rPr>
              <a:t>WINEMAKING: </a:t>
            </a:r>
            <a:r>
              <a:rPr lang="en-US" sz="1400" dirty="0">
                <a:solidFill>
                  <a:schemeClr val="bg1">
                    <a:lumMod val="50000"/>
                  </a:schemeClr>
                </a:solidFill>
              </a:rPr>
              <a:t>Malolactic fermentation and aged for 18 months in medium toast French oak barrels Limited Production</a:t>
            </a:r>
            <a:r>
              <a:rPr lang="en-US" sz="1400">
                <a:solidFill>
                  <a:schemeClr val="bg1">
                    <a:lumMod val="50000"/>
                  </a:schemeClr>
                </a:solidFill>
              </a:rPr>
              <a:t>: 14.200 </a:t>
            </a:r>
            <a:r>
              <a:rPr lang="en-US" sz="1400" dirty="0">
                <a:solidFill>
                  <a:schemeClr val="bg1">
                    <a:lumMod val="50000"/>
                  </a:schemeClr>
                </a:solidFill>
              </a:rPr>
              <a:t>bottles. Numbered bottles</a:t>
            </a:r>
          </a:p>
          <a:p>
            <a:r>
              <a:rPr lang="en-US" sz="1400" b="1" dirty="0">
                <a:solidFill>
                  <a:schemeClr val="bg1">
                    <a:lumMod val="50000"/>
                  </a:schemeClr>
                </a:solidFill>
              </a:rPr>
              <a:t>TASTING NOTES: </a:t>
            </a:r>
            <a:r>
              <a:rPr lang="en-US" sz="1400" dirty="0">
                <a:solidFill>
                  <a:schemeClr val="bg1">
                    <a:lumMod val="50000"/>
                  </a:schemeClr>
                </a:solidFill>
              </a:rPr>
              <a:t>Color: Deep ruby red in color. Ripe red fruit, black cherry, black currant and blackberry. Nose: Black pepper, tobacco, licorice, vanilla and violet notes. Taste: Elegant and full bodied wine with ripe tannins and a long, lingering finish.</a:t>
            </a:r>
          </a:p>
        </p:txBody>
      </p:sp>
      <p:sp>
        <p:nvSpPr>
          <p:cNvPr id="10" name="Marcador de contenido 4"/>
          <p:cNvSpPr txBox="1">
            <a:spLocks/>
          </p:cNvSpPr>
          <p:nvPr/>
        </p:nvSpPr>
        <p:spPr>
          <a:xfrm>
            <a:off x="9121142" y="153522"/>
            <a:ext cx="2593878" cy="408264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s-ES" sz="1200" b="1" dirty="0"/>
              <a:t>AWARDS &amp; RATINGS</a:t>
            </a:r>
          </a:p>
          <a:p>
            <a:pPr>
              <a:lnSpc>
                <a:spcPct val="100000"/>
              </a:lnSpc>
              <a:spcBef>
                <a:spcPts val="400"/>
              </a:spcBef>
            </a:pPr>
            <a:r>
              <a:rPr lang="es-ES" sz="1100" b="1" dirty="0">
                <a:solidFill>
                  <a:schemeClr val="tx1">
                    <a:lumMod val="50000"/>
                    <a:lumOff val="50000"/>
                  </a:schemeClr>
                </a:solidFill>
              </a:rPr>
              <a:t>VINTAGE 2019 </a:t>
            </a:r>
          </a:p>
          <a:p>
            <a:pPr marL="0" lvl="0" indent="0">
              <a:lnSpc>
                <a:spcPct val="110000"/>
              </a:lnSpc>
              <a:spcBef>
                <a:spcPts val="200"/>
              </a:spcBef>
              <a:buNone/>
            </a:pPr>
            <a:r>
              <a:rPr lang="es-ES" sz="1100" b="1" dirty="0">
                <a:solidFill>
                  <a:prstClr val="black">
                    <a:lumMod val="50000"/>
                    <a:lumOff val="50000"/>
                  </a:prstClr>
                </a:solidFill>
              </a:rPr>
              <a:t>95p </a:t>
            </a:r>
            <a:r>
              <a:rPr lang="es-ES" sz="1100" dirty="0" err="1">
                <a:solidFill>
                  <a:prstClr val="black">
                    <a:lumMod val="50000"/>
                    <a:lumOff val="50000"/>
                  </a:prstClr>
                </a:solidFill>
              </a:rPr>
              <a:t>Gardini</a:t>
            </a:r>
            <a:r>
              <a:rPr lang="es-ES" sz="1100" dirty="0">
                <a:solidFill>
                  <a:prstClr val="black">
                    <a:lumMod val="50000"/>
                    <a:lumOff val="50000"/>
                  </a:prstClr>
                </a:solidFill>
              </a:rPr>
              <a:t> Notes</a:t>
            </a:r>
          </a:p>
          <a:p>
            <a:pPr marL="0" lvl="0" indent="0">
              <a:lnSpc>
                <a:spcPct val="110000"/>
              </a:lnSpc>
              <a:spcBef>
                <a:spcPts val="200"/>
              </a:spcBef>
              <a:buNone/>
            </a:pPr>
            <a:r>
              <a:rPr lang="es-ES" sz="1100" b="1" dirty="0">
                <a:solidFill>
                  <a:prstClr val="black">
                    <a:lumMod val="50000"/>
                    <a:lumOff val="50000"/>
                  </a:prstClr>
                </a:solidFill>
              </a:rPr>
              <a:t>93p </a:t>
            </a:r>
            <a:r>
              <a:rPr lang="es-ES" sz="1100" dirty="0">
                <a:solidFill>
                  <a:prstClr val="black">
                    <a:lumMod val="50000"/>
                    <a:lumOff val="50000"/>
                  </a:prstClr>
                </a:solidFill>
              </a:rPr>
              <a:t>James </a:t>
            </a:r>
            <a:r>
              <a:rPr lang="es-ES" sz="1100" dirty="0" err="1">
                <a:solidFill>
                  <a:prstClr val="black">
                    <a:lumMod val="50000"/>
                    <a:lumOff val="50000"/>
                  </a:prstClr>
                </a:solidFill>
              </a:rPr>
              <a:t>Suckling</a:t>
            </a:r>
            <a:endParaRPr lang="es-ES" sz="1100" dirty="0">
              <a:solidFill>
                <a:prstClr val="black">
                  <a:lumMod val="50000"/>
                  <a:lumOff val="50000"/>
                </a:prstClr>
              </a:solidFill>
            </a:endParaRPr>
          </a:p>
          <a:p>
            <a:pPr marL="0" lvl="0" indent="0">
              <a:lnSpc>
                <a:spcPct val="110000"/>
              </a:lnSpc>
              <a:spcBef>
                <a:spcPts val="200"/>
              </a:spcBef>
              <a:buNone/>
            </a:pPr>
            <a:r>
              <a:rPr lang="es-ES" sz="1100" b="1" dirty="0">
                <a:solidFill>
                  <a:prstClr val="black">
                    <a:lumMod val="50000"/>
                    <a:lumOff val="50000"/>
                  </a:prstClr>
                </a:solidFill>
              </a:rPr>
              <a:t>93p </a:t>
            </a:r>
            <a:r>
              <a:rPr lang="es-ES" sz="1100" dirty="0" err="1">
                <a:solidFill>
                  <a:prstClr val="black">
                    <a:lumMod val="50000"/>
                    <a:lumOff val="50000"/>
                  </a:prstClr>
                </a:solidFill>
              </a:rPr>
              <a:t>Tastings</a:t>
            </a:r>
            <a:r>
              <a:rPr lang="es-ES" sz="1100" dirty="0">
                <a:solidFill>
                  <a:prstClr val="black">
                    <a:lumMod val="50000"/>
                    <a:lumOff val="50000"/>
                  </a:prstClr>
                </a:solidFill>
              </a:rPr>
              <a:t>(</a:t>
            </a:r>
            <a:r>
              <a:rPr lang="es-ES" sz="1100" dirty="0" err="1">
                <a:solidFill>
                  <a:prstClr val="black">
                    <a:lumMod val="50000"/>
                    <a:lumOff val="50000"/>
                  </a:prstClr>
                </a:solidFill>
              </a:rPr>
              <a:t>BevTest</a:t>
            </a:r>
            <a:r>
              <a:rPr lang="es-ES" sz="1100" dirty="0">
                <a:solidFill>
                  <a:prstClr val="black">
                    <a:lumMod val="50000"/>
                    <a:lumOff val="50000"/>
                  </a:prstClr>
                </a:solidFill>
              </a:rPr>
              <a:t>)</a:t>
            </a:r>
          </a:p>
          <a:p>
            <a:pPr marL="0" lvl="0" indent="0">
              <a:lnSpc>
                <a:spcPct val="110000"/>
              </a:lnSpc>
              <a:spcBef>
                <a:spcPts val="200"/>
              </a:spcBef>
              <a:buNone/>
            </a:pPr>
            <a:r>
              <a:rPr lang="es-ES" sz="1100" b="1" dirty="0">
                <a:solidFill>
                  <a:schemeClr val="tx1">
                    <a:lumMod val="50000"/>
                    <a:lumOff val="50000"/>
                  </a:schemeClr>
                </a:solidFill>
              </a:rPr>
              <a:t>93p </a:t>
            </a:r>
            <a:r>
              <a:rPr lang="es-ES" sz="1100" dirty="0">
                <a:solidFill>
                  <a:schemeClr val="tx1">
                    <a:lumMod val="50000"/>
                    <a:lumOff val="50000"/>
                  </a:schemeClr>
                </a:solidFill>
              </a:rPr>
              <a:t>Gilbert Gaillard</a:t>
            </a:r>
          </a:p>
          <a:p>
            <a:pPr marL="0" lvl="0" indent="0">
              <a:lnSpc>
                <a:spcPct val="110000"/>
              </a:lnSpc>
              <a:spcBef>
                <a:spcPts val="200"/>
              </a:spcBef>
              <a:buNone/>
            </a:pPr>
            <a:r>
              <a:rPr lang="es-ES" sz="1100" b="1" dirty="0">
                <a:solidFill>
                  <a:schemeClr val="tx1">
                    <a:lumMod val="50000"/>
                    <a:lumOff val="50000"/>
                  </a:schemeClr>
                </a:solidFill>
              </a:rPr>
              <a:t>93p</a:t>
            </a:r>
            <a:r>
              <a:rPr lang="es-ES" sz="1100" dirty="0">
                <a:solidFill>
                  <a:schemeClr val="tx1">
                    <a:lumMod val="50000"/>
                    <a:lumOff val="50000"/>
                  </a:schemeClr>
                </a:solidFill>
              </a:rPr>
              <a:t> Andreas Larsson</a:t>
            </a:r>
          </a:p>
          <a:p>
            <a:pPr marL="0" lvl="0" indent="0">
              <a:lnSpc>
                <a:spcPct val="110000"/>
              </a:lnSpc>
              <a:spcBef>
                <a:spcPts val="200"/>
              </a:spcBef>
              <a:buNone/>
            </a:pPr>
            <a:r>
              <a:rPr lang="es-ES" sz="1100" b="1" dirty="0">
                <a:solidFill>
                  <a:schemeClr val="tx1">
                    <a:lumMod val="50000"/>
                    <a:lumOff val="50000"/>
                  </a:schemeClr>
                </a:solidFill>
              </a:rPr>
              <a:t>93p</a:t>
            </a:r>
            <a:r>
              <a:rPr lang="es-ES" sz="1100" dirty="0">
                <a:solidFill>
                  <a:schemeClr val="tx1">
                    <a:lumMod val="50000"/>
                    <a:lumOff val="50000"/>
                  </a:schemeClr>
                </a:solidFill>
              </a:rPr>
              <a:t> Wine </a:t>
            </a:r>
            <a:r>
              <a:rPr lang="es-ES" sz="1100" dirty="0" err="1">
                <a:solidFill>
                  <a:schemeClr val="tx1">
                    <a:lumMod val="50000"/>
                    <a:lumOff val="50000"/>
                  </a:schemeClr>
                </a:solidFill>
              </a:rPr>
              <a:t>Aling</a:t>
            </a:r>
            <a:r>
              <a:rPr lang="es-ES" sz="1100" dirty="0">
                <a:solidFill>
                  <a:schemeClr val="tx1">
                    <a:lumMod val="50000"/>
                    <a:lumOff val="50000"/>
                  </a:schemeClr>
                </a:solidFill>
              </a:rPr>
              <a:t> Canadá</a:t>
            </a:r>
          </a:p>
          <a:p>
            <a:pPr marL="0" lvl="0" indent="0">
              <a:lnSpc>
                <a:spcPct val="110000"/>
              </a:lnSpc>
              <a:spcBef>
                <a:spcPts val="200"/>
              </a:spcBef>
              <a:buNone/>
            </a:pPr>
            <a:r>
              <a:rPr lang="es-ES" sz="1100" b="1" dirty="0">
                <a:solidFill>
                  <a:schemeClr val="tx1">
                    <a:lumMod val="50000"/>
                    <a:lumOff val="50000"/>
                  </a:schemeClr>
                </a:solidFill>
              </a:rPr>
              <a:t>92p </a:t>
            </a:r>
            <a:r>
              <a:rPr lang="es-ES" sz="1100" dirty="0">
                <a:solidFill>
                  <a:schemeClr val="tx1">
                    <a:lumMod val="50000"/>
                    <a:lumOff val="50000"/>
                  </a:schemeClr>
                </a:solidFill>
              </a:rPr>
              <a:t>Wines &amp; </a:t>
            </a:r>
            <a:r>
              <a:rPr lang="es-ES" sz="1100" dirty="0" err="1">
                <a:solidFill>
                  <a:schemeClr val="tx1">
                    <a:lumMod val="50000"/>
                    <a:lumOff val="50000"/>
                  </a:schemeClr>
                </a:solidFill>
              </a:rPr>
              <a:t>Spirits</a:t>
            </a:r>
            <a:endParaRPr lang="es-ES" sz="1100" dirty="0">
              <a:solidFill>
                <a:schemeClr val="tx1">
                  <a:lumMod val="50000"/>
                  <a:lumOff val="50000"/>
                </a:schemeClr>
              </a:solidFill>
            </a:endParaRPr>
          </a:p>
          <a:p>
            <a:pPr marL="0" lvl="0" indent="0">
              <a:lnSpc>
                <a:spcPct val="110000"/>
              </a:lnSpc>
              <a:spcBef>
                <a:spcPts val="200"/>
              </a:spcBef>
              <a:buNone/>
            </a:pPr>
            <a:r>
              <a:rPr lang="es-ES" sz="1100" b="1" dirty="0">
                <a:solidFill>
                  <a:schemeClr val="tx1">
                    <a:lumMod val="50000"/>
                    <a:lumOff val="50000"/>
                  </a:schemeClr>
                </a:solidFill>
              </a:rPr>
              <a:t>90p </a:t>
            </a:r>
            <a:r>
              <a:rPr lang="es-ES" sz="1100" dirty="0">
                <a:solidFill>
                  <a:schemeClr val="tx1">
                    <a:lumMod val="50000"/>
                    <a:lumOff val="50000"/>
                  </a:schemeClr>
                </a:solidFill>
              </a:rPr>
              <a:t>Guía </a:t>
            </a:r>
            <a:r>
              <a:rPr lang="es-ES" sz="1100" dirty="0" err="1">
                <a:solidFill>
                  <a:schemeClr val="tx1">
                    <a:lumMod val="50000"/>
                    <a:lumOff val="50000"/>
                  </a:schemeClr>
                </a:solidFill>
              </a:rPr>
              <a:t>Peñín</a:t>
            </a:r>
            <a:endParaRPr lang="es-ES" sz="1100" dirty="0">
              <a:solidFill>
                <a:schemeClr val="tx1">
                  <a:lumMod val="50000"/>
                  <a:lumOff val="50000"/>
                </a:schemeClr>
              </a:solidFill>
            </a:endParaRPr>
          </a:p>
          <a:p>
            <a:pPr marL="0" lvl="0" indent="0">
              <a:lnSpc>
                <a:spcPct val="110000"/>
              </a:lnSpc>
              <a:spcBef>
                <a:spcPts val="200"/>
              </a:spcBef>
              <a:buNone/>
            </a:pPr>
            <a:r>
              <a:rPr lang="es-ES" sz="1100" b="1" dirty="0">
                <a:solidFill>
                  <a:schemeClr val="tx1">
                    <a:lumMod val="50000"/>
                    <a:lumOff val="50000"/>
                  </a:schemeClr>
                </a:solidFill>
              </a:rPr>
              <a:t>90p </a:t>
            </a:r>
            <a:r>
              <a:rPr lang="es-ES" sz="1100" dirty="0">
                <a:solidFill>
                  <a:schemeClr val="tx1">
                    <a:lumMod val="50000"/>
                    <a:lumOff val="50000"/>
                  </a:schemeClr>
                </a:solidFill>
              </a:rPr>
              <a:t>Vertde </a:t>
            </a:r>
            <a:r>
              <a:rPr lang="es-ES" sz="1100" dirty="0" err="1">
                <a:solidFill>
                  <a:schemeClr val="tx1">
                    <a:lumMod val="50000"/>
                    <a:lumOff val="50000"/>
                  </a:schemeClr>
                </a:solidFill>
              </a:rPr>
              <a:t>Vin</a:t>
            </a:r>
            <a:r>
              <a:rPr lang="es-ES" sz="1100" dirty="0">
                <a:solidFill>
                  <a:schemeClr val="tx1">
                    <a:lumMod val="50000"/>
                    <a:lumOff val="50000"/>
                  </a:schemeClr>
                </a:solidFill>
              </a:rPr>
              <a:t> Magazine</a:t>
            </a:r>
          </a:p>
          <a:p>
            <a:pPr marL="0" lvl="0" indent="0">
              <a:lnSpc>
                <a:spcPct val="110000"/>
              </a:lnSpc>
              <a:spcBef>
                <a:spcPts val="200"/>
              </a:spcBef>
              <a:buNone/>
            </a:pPr>
            <a:r>
              <a:rPr lang="es-ES" sz="1100" b="1" dirty="0">
                <a:solidFill>
                  <a:schemeClr val="tx1">
                    <a:lumMod val="50000"/>
                    <a:lumOff val="50000"/>
                  </a:schemeClr>
                </a:solidFill>
              </a:rPr>
              <a:t>90p </a:t>
            </a:r>
            <a:r>
              <a:rPr lang="es-ES" sz="1100" dirty="0">
                <a:solidFill>
                  <a:schemeClr val="tx1">
                    <a:lumMod val="50000"/>
                    <a:lumOff val="50000"/>
                  </a:schemeClr>
                </a:solidFill>
              </a:rPr>
              <a:t>vvWine.ch</a:t>
            </a:r>
          </a:p>
          <a:p>
            <a:pPr>
              <a:lnSpc>
                <a:spcPct val="110000"/>
              </a:lnSpc>
              <a:spcBef>
                <a:spcPts val="800"/>
              </a:spcBef>
            </a:pPr>
            <a:r>
              <a:rPr lang="es-ES" sz="1100" b="1" dirty="0">
                <a:solidFill>
                  <a:schemeClr val="tx1">
                    <a:lumMod val="50000"/>
                    <a:lumOff val="50000"/>
                  </a:schemeClr>
                </a:solidFill>
              </a:rPr>
              <a:t>VINTAGE 2016</a:t>
            </a:r>
          </a:p>
          <a:p>
            <a:pPr marL="0" indent="0">
              <a:lnSpc>
                <a:spcPct val="110000"/>
              </a:lnSpc>
              <a:spcBef>
                <a:spcPts val="200"/>
              </a:spcBef>
              <a:buNone/>
            </a:pPr>
            <a:r>
              <a:rPr lang="es-ES" sz="1100" b="1" dirty="0">
                <a:solidFill>
                  <a:schemeClr val="tx1">
                    <a:lumMod val="50000"/>
                    <a:lumOff val="50000"/>
                  </a:schemeClr>
                </a:solidFill>
              </a:rPr>
              <a:t>93p  </a:t>
            </a:r>
            <a:r>
              <a:rPr lang="es-ES" sz="1100" dirty="0">
                <a:solidFill>
                  <a:schemeClr val="tx1">
                    <a:lumMod val="50000"/>
                    <a:lumOff val="50000"/>
                  </a:schemeClr>
                </a:solidFill>
              </a:rPr>
              <a:t>Raymond Chan </a:t>
            </a:r>
            <a:r>
              <a:rPr lang="es-ES" sz="1100" dirty="0" err="1">
                <a:solidFill>
                  <a:schemeClr val="tx1">
                    <a:lumMod val="50000"/>
                    <a:lumOff val="50000"/>
                  </a:schemeClr>
                </a:solidFill>
              </a:rPr>
              <a:t>Wine</a:t>
            </a:r>
            <a:r>
              <a:rPr lang="es-ES" sz="1100" dirty="0">
                <a:solidFill>
                  <a:schemeClr val="tx1">
                    <a:lumMod val="50000"/>
                    <a:lumOff val="50000"/>
                  </a:schemeClr>
                </a:solidFill>
              </a:rPr>
              <a:t> </a:t>
            </a:r>
            <a:r>
              <a:rPr lang="es-ES" sz="1100" dirty="0" err="1">
                <a:solidFill>
                  <a:schemeClr val="tx1">
                    <a:lumMod val="50000"/>
                    <a:lumOff val="50000"/>
                  </a:schemeClr>
                </a:solidFill>
              </a:rPr>
              <a:t>Reviews</a:t>
            </a:r>
            <a:endParaRPr lang="es-ES" sz="1100" dirty="0">
              <a:solidFill>
                <a:schemeClr val="tx1">
                  <a:lumMod val="50000"/>
                  <a:lumOff val="50000"/>
                </a:schemeClr>
              </a:solidFill>
            </a:endParaRPr>
          </a:p>
          <a:p>
            <a:pPr marL="0" indent="0">
              <a:lnSpc>
                <a:spcPct val="110000"/>
              </a:lnSpc>
              <a:spcBef>
                <a:spcPts val="200"/>
              </a:spcBef>
              <a:buNone/>
            </a:pPr>
            <a:r>
              <a:rPr lang="es-ES" sz="1100" b="1" dirty="0">
                <a:solidFill>
                  <a:schemeClr val="tx1">
                    <a:lumMod val="50000"/>
                    <a:lumOff val="50000"/>
                  </a:schemeClr>
                </a:solidFill>
              </a:rPr>
              <a:t>92p </a:t>
            </a:r>
            <a:r>
              <a:rPr lang="es-ES" sz="1100" dirty="0">
                <a:solidFill>
                  <a:schemeClr val="tx1">
                    <a:lumMod val="50000"/>
                    <a:lumOff val="50000"/>
                  </a:schemeClr>
                </a:solidFill>
              </a:rPr>
              <a:t>Gilbert &amp; </a:t>
            </a:r>
            <a:r>
              <a:rPr lang="es-ES" sz="1100" dirty="0" err="1">
                <a:solidFill>
                  <a:schemeClr val="tx1">
                    <a:lumMod val="50000"/>
                    <a:lumOff val="50000"/>
                  </a:schemeClr>
                </a:solidFill>
              </a:rPr>
              <a:t>Gaillard</a:t>
            </a:r>
            <a:endParaRPr lang="es-ES" sz="1100" dirty="0">
              <a:solidFill>
                <a:schemeClr val="tx1">
                  <a:lumMod val="50000"/>
                  <a:lumOff val="50000"/>
                </a:schemeClr>
              </a:solidFill>
            </a:endParaRPr>
          </a:p>
          <a:p>
            <a:pPr marL="0" indent="0">
              <a:lnSpc>
                <a:spcPct val="110000"/>
              </a:lnSpc>
              <a:spcBef>
                <a:spcPts val="200"/>
              </a:spcBef>
              <a:buNone/>
            </a:pPr>
            <a:r>
              <a:rPr lang="es-ES" sz="1100" b="1" dirty="0">
                <a:solidFill>
                  <a:schemeClr val="tx1">
                    <a:lumMod val="50000"/>
                    <a:lumOff val="50000"/>
                  </a:schemeClr>
                </a:solidFill>
              </a:rPr>
              <a:t>91p </a:t>
            </a:r>
            <a:r>
              <a:rPr lang="es-ES" sz="1100" dirty="0" err="1">
                <a:solidFill>
                  <a:schemeClr val="tx1">
                    <a:lumMod val="50000"/>
                    <a:lumOff val="50000"/>
                  </a:schemeClr>
                </a:solidFill>
              </a:rPr>
              <a:t>Wine</a:t>
            </a:r>
            <a:r>
              <a:rPr lang="es-ES" sz="1100" dirty="0">
                <a:solidFill>
                  <a:schemeClr val="tx1">
                    <a:lumMod val="50000"/>
                    <a:lumOff val="50000"/>
                  </a:schemeClr>
                </a:solidFill>
              </a:rPr>
              <a:t> </a:t>
            </a:r>
            <a:r>
              <a:rPr lang="es-ES" sz="1100" dirty="0" err="1">
                <a:solidFill>
                  <a:schemeClr val="tx1">
                    <a:lumMod val="50000"/>
                    <a:lumOff val="50000"/>
                  </a:schemeClr>
                </a:solidFill>
              </a:rPr>
              <a:t>Enthusiast</a:t>
            </a:r>
            <a:endParaRPr lang="es-ES" sz="1100" dirty="0">
              <a:solidFill>
                <a:schemeClr val="tx1">
                  <a:lumMod val="50000"/>
                  <a:lumOff val="50000"/>
                </a:schemeClr>
              </a:solidFill>
            </a:endParaRPr>
          </a:p>
          <a:p>
            <a:pPr marL="0" indent="0">
              <a:lnSpc>
                <a:spcPct val="110000"/>
              </a:lnSpc>
              <a:spcBef>
                <a:spcPts val="200"/>
              </a:spcBef>
              <a:buNone/>
            </a:pPr>
            <a:r>
              <a:rPr lang="es-ES" sz="1100" b="1" dirty="0">
                <a:solidFill>
                  <a:schemeClr val="tx1">
                    <a:lumMod val="50000"/>
                    <a:lumOff val="50000"/>
                  </a:schemeClr>
                </a:solidFill>
              </a:rPr>
              <a:t>96p</a:t>
            </a:r>
            <a:r>
              <a:rPr lang="es-ES" sz="1100" dirty="0">
                <a:solidFill>
                  <a:schemeClr val="tx1">
                    <a:lumMod val="50000"/>
                    <a:lumOff val="50000"/>
                  </a:schemeClr>
                </a:solidFill>
              </a:rPr>
              <a:t> Guía Vivir el Vino</a:t>
            </a:r>
          </a:p>
          <a:p>
            <a:pPr>
              <a:lnSpc>
                <a:spcPct val="110000"/>
              </a:lnSpc>
              <a:spcBef>
                <a:spcPts val="800"/>
              </a:spcBef>
            </a:pPr>
            <a:r>
              <a:rPr lang="es-ES" sz="1100" b="1" dirty="0">
                <a:solidFill>
                  <a:schemeClr val="tx1">
                    <a:lumMod val="50000"/>
                    <a:lumOff val="50000"/>
                  </a:schemeClr>
                </a:solidFill>
              </a:rPr>
              <a:t>VINTAGE 2015</a:t>
            </a:r>
          </a:p>
          <a:p>
            <a:pPr marL="0" indent="0">
              <a:lnSpc>
                <a:spcPct val="110000"/>
              </a:lnSpc>
              <a:spcBef>
                <a:spcPts val="100"/>
              </a:spcBef>
              <a:buNone/>
            </a:pPr>
            <a:r>
              <a:rPr lang="es-ES" sz="1100" b="1" dirty="0">
                <a:solidFill>
                  <a:schemeClr val="tx1">
                    <a:lumMod val="50000"/>
                    <a:lumOff val="50000"/>
                  </a:schemeClr>
                </a:solidFill>
              </a:rPr>
              <a:t>91p</a:t>
            </a:r>
            <a:r>
              <a:rPr lang="es-ES" sz="1100" dirty="0">
                <a:solidFill>
                  <a:schemeClr val="tx1">
                    <a:lumMod val="50000"/>
                    <a:lumOff val="50000"/>
                  </a:schemeClr>
                </a:solidFill>
              </a:rPr>
              <a:t> Robert Parker</a:t>
            </a:r>
          </a:p>
          <a:p>
            <a:pPr marL="0" indent="0">
              <a:lnSpc>
                <a:spcPct val="110000"/>
              </a:lnSpc>
              <a:spcBef>
                <a:spcPts val="100"/>
              </a:spcBef>
              <a:buNone/>
            </a:pPr>
            <a:r>
              <a:rPr lang="es-ES" sz="1100" b="1" dirty="0">
                <a:solidFill>
                  <a:schemeClr val="tx1">
                    <a:lumMod val="50000"/>
                    <a:lumOff val="50000"/>
                  </a:schemeClr>
                </a:solidFill>
              </a:rPr>
              <a:t>92p</a:t>
            </a:r>
            <a:r>
              <a:rPr lang="es-ES" sz="1100" dirty="0">
                <a:solidFill>
                  <a:schemeClr val="tx1">
                    <a:lumMod val="50000"/>
                    <a:lumOff val="50000"/>
                  </a:schemeClr>
                </a:solidFill>
              </a:rPr>
              <a:t> James </a:t>
            </a:r>
            <a:r>
              <a:rPr lang="es-ES" sz="1100" dirty="0" err="1">
                <a:solidFill>
                  <a:schemeClr val="tx1">
                    <a:lumMod val="50000"/>
                    <a:lumOff val="50000"/>
                  </a:schemeClr>
                </a:solidFill>
              </a:rPr>
              <a:t>Suckling</a:t>
            </a:r>
            <a:endParaRPr lang="es-ES" sz="1100" dirty="0">
              <a:solidFill>
                <a:schemeClr val="tx1">
                  <a:lumMod val="50000"/>
                  <a:lumOff val="50000"/>
                </a:schemeClr>
              </a:solidFill>
            </a:endParaRPr>
          </a:p>
        </p:txBody>
      </p:sp>
      <p:sp>
        <p:nvSpPr>
          <p:cNvPr id="11" name="Marcador de contenido 4"/>
          <p:cNvSpPr txBox="1">
            <a:spLocks/>
          </p:cNvSpPr>
          <p:nvPr/>
        </p:nvSpPr>
        <p:spPr>
          <a:xfrm>
            <a:off x="9088892" y="4544800"/>
            <a:ext cx="2162756" cy="95951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b="1" dirty="0"/>
              <a:t>STANDARD PACKAGING</a:t>
            </a:r>
          </a:p>
          <a:p>
            <a:pPr marL="0" indent="0" algn="just">
              <a:spcBef>
                <a:spcPts val="200"/>
              </a:spcBef>
              <a:buNone/>
            </a:pPr>
            <a:r>
              <a:rPr lang="en-US" sz="1100" dirty="0">
                <a:solidFill>
                  <a:schemeClr val="tx1">
                    <a:lumMod val="50000"/>
                    <a:lumOff val="50000"/>
                  </a:schemeClr>
                </a:solidFill>
              </a:rPr>
              <a:t>Bottle size 75cl </a:t>
            </a:r>
          </a:p>
          <a:p>
            <a:pPr marL="0" indent="0">
              <a:spcBef>
                <a:spcPts val="200"/>
              </a:spcBef>
              <a:buNone/>
            </a:pPr>
            <a:r>
              <a:rPr lang="en-US" sz="1100" dirty="0">
                <a:solidFill>
                  <a:schemeClr val="tx1">
                    <a:lumMod val="50000"/>
                    <a:lumOff val="50000"/>
                  </a:schemeClr>
                </a:solidFill>
              </a:rPr>
              <a:t>Cartons of 6 bottles. </a:t>
            </a:r>
          </a:p>
          <a:p>
            <a:pPr marL="0" indent="0">
              <a:spcBef>
                <a:spcPts val="200"/>
              </a:spcBef>
              <a:buNone/>
            </a:pPr>
            <a:r>
              <a:rPr lang="en-US" sz="1100" dirty="0">
                <a:solidFill>
                  <a:schemeClr val="tx1">
                    <a:lumMod val="50000"/>
                    <a:lumOff val="50000"/>
                  </a:schemeClr>
                </a:solidFill>
              </a:rPr>
              <a:t>100 cartons per Euro pallet</a:t>
            </a:r>
            <a:endParaRPr lang="es-ES" sz="1100" dirty="0">
              <a:solidFill>
                <a:schemeClr val="tx1">
                  <a:lumMod val="50000"/>
                  <a:lumOff val="50000"/>
                </a:schemeClr>
              </a:solidFill>
            </a:endParaRPr>
          </a:p>
        </p:txBody>
      </p:sp>
      <p:sp>
        <p:nvSpPr>
          <p:cNvPr id="12" name="Rectángulo 11"/>
          <p:cNvSpPr/>
          <p:nvPr/>
        </p:nvSpPr>
        <p:spPr>
          <a:xfrm flipV="1">
            <a:off x="577561" y="1448130"/>
            <a:ext cx="634802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8993476" y="4536744"/>
            <a:ext cx="2258172"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8874713" y="205477"/>
            <a:ext cx="45719" cy="6289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3281" y="385935"/>
            <a:ext cx="696734" cy="696734"/>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32620" t="2104" r="31495" b="3264"/>
          <a:stretch/>
        </p:blipFill>
        <p:spPr>
          <a:xfrm>
            <a:off x="7174002" y="734958"/>
            <a:ext cx="1452292" cy="5760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673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54" y="0"/>
            <a:ext cx="12262754" cy="6896936"/>
          </a:xfrm>
          <a:prstGeom prst="rect">
            <a:avLst/>
          </a:prstGeom>
        </p:spPr>
      </p:pic>
      <p:sp>
        <p:nvSpPr>
          <p:cNvPr id="10" name="Rectángulo 9"/>
          <p:cNvSpPr/>
          <p:nvPr/>
        </p:nvSpPr>
        <p:spPr>
          <a:xfrm flipV="1">
            <a:off x="5327378" y="401217"/>
            <a:ext cx="553260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693" y="304695"/>
            <a:ext cx="822899" cy="822899"/>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05" y="5191377"/>
            <a:ext cx="895949" cy="1268232"/>
          </a:xfrm>
          <a:prstGeom prst="rect">
            <a:avLst/>
          </a:prstGeom>
        </p:spPr>
      </p:pic>
      <p:sp>
        <p:nvSpPr>
          <p:cNvPr id="13" name="Rectángulo 12"/>
          <p:cNvSpPr/>
          <p:nvPr/>
        </p:nvSpPr>
        <p:spPr>
          <a:xfrm flipH="1" flipV="1">
            <a:off x="11697427" y="1249845"/>
            <a:ext cx="36000" cy="5209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1410055" y="6413890"/>
            <a:ext cx="4744256" cy="3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flipV="1">
            <a:off x="620201" y="528598"/>
            <a:ext cx="36000" cy="4504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0326868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10309</TotalTime>
  <Words>2667</Words>
  <Application>Microsoft Office PowerPoint</Application>
  <PresentationFormat>Panorámica</PresentationFormat>
  <Paragraphs>306</Paragraphs>
  <Slides>28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Arial</vt:lpstr>
      <vt:lpstr>Calibri</vt:lpstr>
      <vt:lpstr>Calibri Light</vt:lpstr>
      <vt:lpstr>Playfair Display</vt:lpstr>
      <vt:lpstr>Tema de Office</vt:lpstr>
      <vt:lpstr>BODEGAS VILANO</vt:lpstr>
      <vt:lpstr>Presentación de PowerPoint</vt:lpstr>
      <vt:lpstr>Presentación de PowerPoint</vt:lpstr>
      <vt:lpstr>Presentación de PowerPoint</vt:lpstr>
      <vt:lpstr>Presentación de PowerPoint</vt:lpstr>
      <vt:lpstr>VILANO SINGLE VINEYARD</vt:lpstr>
      <vt:lpstr>Presentación de PowerPoint</vt:lpstr>
      <vt:lpstr>LA BARAJA RED BLEND</vt:lpstr>
      <vt:lpstr>Presentación de PowerPoint</vt:lpstr>
      <vt:lpstr>TERRA INCOGNITA OLD VINES</vt:lpstr>
      <vt:lpstr>Presentación de PowerPoint</vt:lpstr>
      <vt:lpstr>LA BARAJA GODELLO</vt:lpstr>
      <vt:lpstr>Presentación de PowerPoint</vt:lpstr>
      <vt:lpstr>VILANO RESERVA</vt:lpstr>
      <vt:lpstr>Presentación de PowerPoint</vt:lpstr>
      <vt:lpstr>VILANO CRIANZA</vt:lpstr>
      <vt:lpstr>Presentación de PowerPoint</vt:lpstr>
      <vt:lpstr>VILANO BLACK</vt:lpstr>
      <vt:lpstr>Presentación de PowerPoint</vt:lpstr>
      <vt:lpstr>VILANO ROBLE</vt:lpstr>
      <vt:lpstr>Presentación de PowerPoint</vt:lpstr>
      <vt:lpstr>FULL FLAP RED BLEND</vt:lpstr>
      <vt:lpstr>Presentación de PowerPoint</vt:lpstr>
      <vt:lpstr>THINK PINK ROSÉ</vt:lpstr>
      <vt:lpstr>Presentación de PowerPoint</vt:lpstr>
      <vt:lpstr>THINK PINK SPARKLING</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BODEGAS VILANO</dc:title>
  <dc:creator>Pavlo Skoromnyy</dc:creator>
  <cp:lastModifiedBy>Pablo Skoromnyy</cp:lastModifiedBy>
  <cp:revision>313</cp:revision>
  <cp:lastPrinted>2023-11-22T14:23:40Z</cp:lastPrinted>
  <dcterms:created xsi:type="dcterms:W3CDTF">2022-08-02T11:15:47Z</dcterms:created>
  <dcterms:modified xsi:type="dcterms:W3CDTF">2023-12-01T13:19:48Z</dcterms:modified>
</cp:coreProperties>
</file>